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12192000"/>
  <p:notesSz cx="6858000" cy="9144000"/>
  <p:embeddedFontLst>
    <p:embeddedFont>
      <p:font typeface="Oswald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4" roundtripDataSignature="AMtx7mjHCUDIs00b6YhxCy18rJFfNbw7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9C4EF2D-2640-474D-A6C2-7517B0489F3F}">
  <a:tblStyle styleId="{39C4EF2D-2640-474D-A6C2-7517B0489F3F}" styleName="Table_0">
    <a:wholeTbl>
      <a:tcTxStyle b="off" i="off">
        <a:font>
          <a:latin typeface="Aptos"/>
          <a:ea typeface="Aptos"/>
          <a:cs typeface="Aptos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fill>
          <a:solidFill>
            <a:schemeClr val="accent3">
              <a:alpha val="20000"/>
            </a:schemeClr>
          </a:solidFill>
        </a:fill>
      </a:tcStyle>
    </a:band1H>
    <a:band2H>
      <a:tcTxStyle b="off" i="off"/>
    </a:band2H>
    <a:band1V>
      <a:tcTxStyle b="off" i="off"/>
      <a:tcStyle>
        <a:fill>
          <a:solidFill>
            <a:schemeClr val="accent3">
              <a:alpha val="20000"/>
            </a:schemeClr>
          </a:solidFill>
        </a:fill>
      </a:tcStyle>
    </a:band1V>
    <a:band2V>
      <a:tcTxStyle b="off" i="off"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</a:seCell>
    <a:swCell>
      <a:tcTxStyle b="off" i="off"/>
    </a:swCell>
    <a:firstRow>
      <a:tcTxStyle b="on" i="off"/>
      <a:tcStyle>
        <a:tcBdr>
          <a:bottom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Oswald-regular.fntdata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customschemas.google.com/relationships/presentationmetadata" Target="metadata"/><Relationship Id="rId12" Type="http://schemas.openxmlformats.org/officeDocument/2006/relationships/slide" Target="slides/slide7.xml"/><Relationship Id="rId23" Type="http://schemas.openxmlformats.org/officeDocument/2006/relationships/font" Target="fonts/Oswal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l-PL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l-PL"/>
              <a:t>integracja Overwatch z Unity Catalog niesie ze sobą zarówno korzyści, jak i ograniczenia. Najważniejszym ograniczeniem jest fakt, że Overwatch wspiera </a:t>
            </a:r>
            <a:r>
              <a:rPr b="1" lang="pl-PL"/>
              <a:t>tylko tabele typu External</a:t>
            </a:r>
            <a:r>
              <a:rPr lang="pl-PL"/>
              <a:t> – nie można jeszcze używać tabel zarządzanych w UC.</a:t>
            </a:r>
            <a:br>
              <a:rPr lang="pl-PL"/>
            </a:br>
            <a:r>
              <a:rPr lang="pl-PL"/>
              <a:t>Konieczne jest też ręczne przygotowanie wielu elementów: katalogów, schematów, nadanie uprawnień Storage Credentialom i External Locations, począwszy od uprawnień do zapisu i odczytu.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l-PL"/>
              <a:t>Overwatch nie zrobi tych rzeczy automatycznie w środowisku UC.</a:t>
            </a:r>
            <a:br>
              <a:rPr lang="pl-PL"/>
            </a:br>
            <a:r>
              <a:rPr lang="pl-PL"/>
              <a:t>Wersja Overwatch ma znaczenie - dokumentacja rekomenduje 0.7.2.0 lub nowszą dla wdrożeń z UC.</a:t>
            </a:r>
            <a:br>
              <a:rPr lang="pl-PL"/>
            </a:br>
            <a:r>
              <a:rPr lang="pl-PL"/>
              <a:t>Jeśli już masz wdrożenie Overwatch działające z Hive Metastore, migracja do UC jest możliwa, ale wymaga starannego przeprowadzenia procesu.</a:t>
            </a:r>
            <a:br>
              <a:rPr lang="pl-PL"/>
            </a:br>
            <a:r>
              <a:rPr lang="pl-PL"/>
              <a:t>Warto pamiętać, że te ograniczenia mogą się zmieniać - Overwatch i jego integracja z UC są rozwijane aktywnie, więc z czasem mogą pojawić się usprawnienia</a:t>
            </a:r>
            <a:endParaRPr/>
          </a:p>
        </p:txBody>
      </p:sp>
      <p:sp>
        <p:nvSpPr>
          <p:cNvPr id="271" name="Google Shape;271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l-PL"/>
              <a:t>Overwatch to nie tylko zbieranie logów — to narzędzie, które rozwiązuje konkretne problemy, z którymi zmagają się zespoły DataOps, FinOps czy Security.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l-PL"/>
              <a:t>Pomaga optymalizować koszty, bo dokładnie pokazuje, gdzie tracimy pieniądze.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l-PL"/>
              <a:t>Ułatwia diagnozowanie problemów z jobami, umożliwia pełny audyt aktywności użytkowników i wspiera planowanie zasobów.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l-PL"/>
              <a:t>Innymi słowy – daje wgląd w to, co do tej pory było ‘czarną skrzynką’ środowiska Databricks.</a:t>
            </a:r>
            <a:endParaRPr/>
          </a:p>
        </p:txBody>
      </p:sp>
      <p:sp>
        <p:nvSpPr>
          <p:cNvPr id="285" name="Google Shape;285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l-PL"/>
              <a:t>Overwatch to nie tylko zbieranie logów - to narzędzie, które rozwiązuje konkretne problemy, z którymi zmagają się zespoły DataOps, FinOps czy Security.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l-PL"/>
              <a:t>Pomaga optymalizować koszty, bo dokładnie pokazuje, gdzie tracimy pieniądze.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l-PL"/>
              <a:t>Ułatwia diagnozowanie problemów z jobami, umożliwia pełny audyt aktywności użytkowników i wspiera planowanie zasobów.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l-PL"/>
              <a:t>Innymi słowy – daje wgląd w to, co do tej pory było ‘czarną skrzynką’ środowiska Databricks.</a:t>
            </a:r>
            <a:endParaRPr/>
          </a:p>
        </p:txBody>
      </p:sp>
      <p:sp>
        <p:nvSpPr>
          <p:cNvPr id="316" name="Google Shape;316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8dd853daa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38dd853daa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1" name="Google Shape;38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" name="Google Shape;14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" name="Google Shape;149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l-PL"/>
              <a:t>Monitoring w Databricks nie jest dodatkiem – to fundament efektywnego zarządzania.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l-PL"/>
              <a:t>Po pierwsze – koszty. Klastry potrafią ‘pożerać’ budżet, jeśli nie mamy wglądu w ich użycie.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l-PL"/>
              <a:t>Po drugie – wydajność. Bez analizy jobów nie znajdziemy procesów, które można zoptymalizować.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l-PL"/>
              <a:t>Trzecia kwestia to bezpieczeństwo i audyt – w dużych środowiskach musimy wiedzieć, kto co uruchamia.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l-PL"/>
              <a:t>I wreszcie zasoby – monitorowanie pozwala eliminować niewykorzystane lub źle skonfigurowane klastry.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l-PL"/>
              <a:t>Krótko mówiąc, monitoring to jedyny sposób, by środowisko działało efektywnie i bezpiecznie.</a:t>
            </a:r>
            <a:endParaRPr/>
          </a:p>
        </p:txBody>
      </p:sp>
      <p:sp>
        <p:nvSpPr>
          <p:cNvPr id="156" name="Google Shape;156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l-PL"/>
              <a:t>Overwatch to otwartoźródłowe narzędzie stworzone przez Databricks.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l-PL"/>
              <a:t>Jego głównym zadaniem jest zbieranie logów i metryk z naszego środowiska, ujednolicanie ich w modelu danych i zapis w Delta Lake.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l-PL"/>
              <a:t>Dzięki temu mamy jedno źródło prawdy o kosztach, wydajności, jobach i użytkownikach.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l-PL"/>
              <a:t>A na tej bazie możemy budować dashboardy i integracje z narzędziami BI.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l-PL"/>
              <a:t>Overwatch to swego rodzaju </a:t>
            </a:r>
            <a:r>
              <a:rPr b="1" lang="pl-PL"/>
              <a:t>czarna skrzynka Databricks</a:t>
            </a:r>
            <a:r>
              <a:rPr lang="pl-PL"/>
              <a:t>, która daje nam pełną widoczność.</a:t>
            </a:r>
            <a:endParaRPr/>
          </a:p>
        </p:txBody>
      </p:sp>
      <p:sp>
        <p:nvSpPr>
          <p:cNvPr id="180" name="Google Shape;180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l-PL"/>
              <a:t>Siłą Overwatch jest to, że zbiera dane z różnych źródeł w środowisku Databricks.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l-PL"/>
              <a:t>Wykorzystuje REST API, by pobierać metadane o jobach czy klastrach.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l-PL"/>
              <a:t>Zaciąga również logi audytowe, które są niezbędne z perspektywy governance i bezpieczeństwa.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l-PL"/>
              <a:t>Przechwytuje zdarzenia związane z klastrami i jobami, a także metadane workspace, takie jak użytkownicy czy zainstalowane biblioteki.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l-PL"/>
              <a:t>W niektórych przypadkach możemy wzbogacić go jeszcze o logi z poziomu chmury.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l-PL"/>
              <a:t>Dzięki temu dostajemy spójny, ujednolicony obraz tego, co dzieje się w środowisku Databricks</a:t>
            </a:r>
            <a:endParaRPr/>
          </a:p>
        </p:txBody>
      </p:sp>
      <p:sp>
        <p:nvSpPr>
          <p:cNvPr id="204" name="Google Shape;20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l-PL"/>
              <a:t>Overwatch to nie tylko zbieranie logów — to narzędzie, które rozwiązuje konkretne problemy, z którymi zmagają się zespoły DataOps, FinOps czy Security.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l-PL"/>
              <a:t>Pomaga optymalizować koszty, bo dokładnie pokazuje, gdzie tracimy pieniądze.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l-PL"/>
              <a:t>Ułatwia diagnozowanie problemów z jobami, umożliwia pełny audyt aktywności użytkowników i wspiera planowanie zasobów.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l-PL"/>
              <a:t>Innymi słowy – daje wgląd w to, co do tej pory było ‘czarną skrzynką’ środowiska Databricks.</a:t>
            </a:r>
            <a:endParaRPr/>
          </a:p>
        </p:txBody>
      </p:sp>
      <p:sp>
        <p:nvSpPr>
          <p:cNvPr id="228" name="Google Shape;228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l-PL"/>
              <a:t>Overwatch to nie tylko zbieranie logów - to narzędzie, które rozwiązuje konkretne problemy, z którymi zmagają się zespoły DataOps, FinOps czy Security.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l-PL"/>
              <a:t>Pomaga optymalizować koszty, bo dokładnie pokazuje, gdzie tracimy pieniądze.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l-PL"/>
              <a:t>Ułatwia diagnozowanie problemów z jobami, umożliwia pełny audyt aktywności użytkowników i wspiera planowanie zasobów.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l-PL"/>
              <a:t>Innymi słowy – daje wgląd w to, co do tej pory było ‘czarną skrzynką’ środowiska Databricks.</a:t>
            </a:r>
            <a:endParaRPr/>
          </a:p>
        </p:txBody>
      </p:sp>
      <p:sp>
        <p:nvSpPr>
          <p:cNvPr id="251" name="Google Shape;251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and Content">
  <p:cSld name="5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3"/>
          <p:cNvSpPr txBox="1"/>
          <p:nvPr>
            <p:ph type="title"/>
          </p:nvPr>
        </p:nvSpPr>
        <p:spPr>
          <a:xfrm>
            <a:off x="838200" y="365125"/>
            <a:ext cx="864754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swald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and Content">
  <p:cSld name="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4"/>
          <p:cNvSpPr txBox="1"/>
          <p:nvPr>
            <p:ph type="title"/>
          </p:nvPr>
        </p:nvSpPr>
        <p:spPr>
          <a:xfrm>
            <a:off x="838200" y="365125"/>
            <a:ext cx="864754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swald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79" name="Google Shape;79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6"/>
          <p:cNvSpPr txBox="1"/>
          <p:nvPr>
            <p:ph type="title"/>
          </p:nvPr>
        </p:nvSpPr>
        <p:spPr>
          <a:xfrm>
            <a:off x="838200" y="365125"/>
            <a:ext cx="864754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2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7"/>
          <p:cNvSpPr txBox="1"/>
          <p:nvPr>
            <p:ph type="title"/>
          </p:nvPr>
        </p:nvSpPr>
        <p:spPr>
          <a:xfrm>
            <a:off x="839788" y="365125"/>
            <a:ext cx="8650576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2" name="Google Shape;92;p2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2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4" name="Google Shape;94;p2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swald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9"/>
          <p:cNvSpPr txBox="1"/>
          <p:nvPr>
            <p:ph idx="1" type="body"/>
          </p:nvPr>
        </p:nvSpPr>
        <p:spPr>
          <a:xfrm>
            <a:off x="5183188" y="1126836"/>
            <a:ext cx="6172200" cy="47342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05" name="Google Shape;105;p2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6" name="Google Shape;106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swald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30"/>
          <p:cNvSpPr/>
          <p:nvPr>
            <p:ph idx="2" type="pic"/>
          </p:nvPr>
        </p:nvSpPr>
        <p:spPr>
          <a:xfrm>
            <a:off x="5183188" y="1117600"/>
            <a:ext cx="6172200" cy="4743450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3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13" name="Google Shape;113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/>
          <p:nvPr>
            <p:ph type="title"/>
          </p:nvPr>
        </p:nvSpPr>
        <p:spPr>
          <a:xfrm>
            <a:off x="838200" y="365125"/>
            <a:ext cx="864754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/>
          <p:nvPr>
            <p:ph type="title"/>
          </p:nvPr>
        </p:nvSpPr>
        <p:spPr>
          <a:xfrm>
            <a:off x="838200" y="365125"/>
            <a:ext cx="864754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with subtitle">
  <p:cSld name="Only title with subtitle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4"/>
          <p:cNvSpPr txBox="1"/>
          <p:nvPr>
            <p:ph type="title"/>
          </p:nvPr>
        </p:nvSpPr>
        <p:spPr>
          <a:xfrm>
            <a:off x="372798" y="252000"/>
            <a:ext cx="10857146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4"/>
          <p:cNvSpPr txBox="1"/>
          <p:nvPr>
            <p:ph idx="1" type="body"/>
          </p:nvPr>
        </p:nvSpPr>
        <p:spPr>
          <a:xfrm>
            <a:off x="372798" y="720000"/>
            <a:ext cx="10857146" cy="1993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34"/>
          <p:cNvSpPr txBox="1"/>
          <p:nvPr>
            <p:ph idx="2" type="body"/>
          </p:nvPr>
        </p:nvSpPr>
        <p:spPr>
          <a:xfrm>
            <a:off x="372797" y="1376362"/>
            <a:ext cx="11447728" cy="4645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1200"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200"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/>
          <p:nvPr>
            <p:ph type="title"/>
          </p:nvPr>
        </p:nvSpPr>
        <p:spPr>
          <a:xfrm>
            <a:off x="838200" y="365125"/>
            <a:ext cx="864754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swald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0"/>
          <p:cNvSpPr txBox="1"/>
          <p:nvPr>
            <p:ph type="title"/>
          </p:nvPr>
        </p:nvSpPr>
        <p:spPr>
          <a:xfrm>
            <a:off x="838200" y="365125"/>
            <a:ext cx="864754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swald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1"/>
          <p:cNvSpPr txBox="1"/>
          <p:nvPr>
            <p:ph type="title"/>
          </p:nvPr>
        </p:nvSpPr>
        <p:spPr>
          <a:xfrm>
            <a:off x="838200" y="365125"/>
            <a:ext cx="864754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swald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and Content">
  <p:cSld name="4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/>
          <p:nvPr>
            <p:ph type="title"/>
          </p:nvPr>
        </p:nvSpPr>
        <p:spPr>
          <a:xfrm>
            <a:off x="838200" y="365125"/>
            <a:ext cx="864754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swald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838200" y="365125"/>
            <a:ext cx="864754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Oswald"/>
              <a:buNone/>
              <a:defRPr b="0" i="0" sz="4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png"/><Relationship Id="rId4" Type="http://schemas.openxmlformats.org/officeDocument/2006/relationships/image" Target="../media/image37.png"/><Relationship Id="rId5" Type="http://schemas.openxmlformats.org/officeDocument/2006/relationships/image" Target="../media/image26.png"/><Relationship Id="rId6" Type="http://schemas.openxmlformats.org/officeDocument/2006/relationships/image" Target="../media/image41.png"/><Relationship Id="rId7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.jpg"/><Relationship Id="rId10" Type="http://schemas.openxmlformats.org/officeDocument/2006/relationships/image" Target="../media/image38.jpg"/><Relationship Id="rId12" Type="http://schemas.openxmlformats.org/officeDocument/2006/relationships/image" Target="../media/image35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9" Type="http://schemas.openxmlformats.org/officeDocument/2006/relationships/image" Target="../media/image40.png"/><Relationship Id="rId5" Type="http://schemas.openxmlformats.org/officeDocument/2006/relationships/image" Target="../media/image27.png"/><Relationship Id="rId6" Type="http://schemas.openxmlformats.org/officeDocument/2006/relationships/image" Target="../media/image34.png"/><Relationship Id="rId7" Type="http://schemas.openxmlformats.org/officeDocument/2006/relationships/image" Target="../media/image30.png"/><Relationship Id="rId8" Type="http://schemas.openxmlformats.org/officeDocument/2006/relationships/image" Target="../media/image3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Relationship Id="rId4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3.png"/><Relationship Id="rId4" Type="http://schemas.openxmlformats.org/officeDocument/2006/relationships/image" Target="../media/image8.png"/><Relationship Id="rId5" Type="http://schemas.openxmlformats.org/officeDocument/2006/relationships/image" Target="../media/image16.png"/><Relationship Id="rId6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Relationship Id="rId7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</a:pPr>
            <a:r>
              <a:rPr lang="pl-PL"/>
              <a:t>Databricks Overwatch - Dashboard, który widzi wszystko</a:t>
            </a:r>
            <a:endParaRPr/>
          </a:p>
        </p:txBody>
      </p:sp>
      <p:sp>
        <p:nvSpPr>
          <p:cNvPr id="125" name="Google Shape;125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l-PL"/>
              <a:t>Maciej Kępa, Mariusz Wójcik</a:t>
            </a:r>
            <a:endParaRPr/>
          </a:p>
        </p:txBody>
      </p:sp>
      <p:pic>
        <p:nvPicPr>
          <p:cNvPr id="126" name="Google Shape;12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9241" y="4086367"/>
            <a:ext cx="6853517" cy="208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9"/>
          <p:cNvSpPr txBox="1"/>
          <p:nvPr>
            <p:ph type="title"/>
          </p:nvPr>
        </p:nvSpPr>
        <p:spPr>
          <a:xfrm>
            <a:off x="866480" y="365125"/>
            <a:ext cx="864754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</a:pPr>
            <a:r>
              <a:rPr lang="pl-PL" sz="3600"/>
              <a:t>Overwatch i Unity Catalog</a:t>
            </a:r>
            <a:endParaRPr sz="3600"/>
          </a:p>
        </p:txBody>
      </p:sp>
      <p:graphicFrame>
        <p:nvGraphicFramePr>
          <p:cNvPr id="274" name="Google Shape;274;p9"/>
          <p:cNvGraphicFramePr/>
          <p:nvPr/>
        </p:nvGraphicFramePr>
        <p:xfrm>
          <a:off x="960748" y="148626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{39C4EF2D-2640-474D-A6C2-7517B0489F3F}</a:tableStyleId>
              </a:tblPr>
              <a:tblGrid>
                <a:gridCol w="2121825"/>
                <a:gridCol w="4888575"/>
                <a:gridCol w="35052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pl-PL" sz="1400" u="none" cap="none" strike="noStrike"/>
                        <a:t>Obszar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89CF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pl-PL" sz="1400" u="none" cap="none" strike="noStrike"/>
                        <a:t>Wymagania / ograniczenia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89CF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pl-PL" sz="1400" u="none" cap="none" strike="noStrike"/>
                        <a:t>Dodatkowe uwagi / wskazówki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89CFC4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pl-PL" sz="1400" u="none" cap="none" strike="noStrike"/>
                        <a:t>Typ tabel w UC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pl-PL" sz="1400" u="none" cap="none" strike="noStrike"/>
                        <a:t>Overwatch </a:t>
                      </a:r>
                      <a:r>
                        <a:rPr b="1" lang="pl-PL" sz="1400" u="none" cap="none" strike="noStrike"/>
                        <a:t>obsługuje wyłącznie External Tables</a:t>
                      </a:r>
                      <a:r>
                        <a:rPr lang="pl-PL" sz="1400" u="none" cap="none" strike="noStrike"/>
                        <a:t> w Unity Catalog, nie wspiera (na tę chwilę) tabel zarządzanych (Managed Tables) w UC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pl-PL" sz="1400" u="none" cap="none" strike="noStrike"/>
                        <a:t>Trzeba monitorować aktualizacje Overwatch - wsparcie dla managed tables może być dodane w przyszłości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pl-PL" sz="1400" u="none" cap="none" strike="noStrike"/>
                        <a:t>Uprawnienia UC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pl-PL" sz="1400" u="none" cap="none" strike="noStrike"/>
                        <a:t>Trzeba ręcznie nadać uprawnienia do: Storage Credentials, External Locations, Catalog, Schema (ETL i Consumer), SELECT / CREATE / MODIFY / IS OWNER etc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pl-PL" sz="1400" u="none" cap="none" strike="noStrike"/>
                        <a:t>Overwatch nie tworzy automatycznie katalogów ani schematów w UC - muszą istnieć wcześniej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pl-PL" sz="1400" u="none" cap="none" strike="noStrike"/>
                        <a:t>Wersja Overwatch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pl-PL" sz="1400" u="none" cap="none" strike="noStrike"/>
                        <a:t>Wersja </a:t>
                      </a:r>
                      <a:r>
                        <a:rPr b="1" lang="pl-PL" sz="1400" u="none" cap="none" strike="noStrike"/>
                        <a:t>0.7.2.0+</a:t>
                      </a:r>
                      <a:r>
                        <a:rPr lang="pl-PL" sz="1400" u="none" cap="none" strike="noStrike"/>
                        <a:t> rekomendowana dla środowisk z UC. Starsze wersje muszą przejść migrację zanim zaczną obsługę UC 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pl-PL" sz="1400" u="none" cap="none" strike="noStrike"/>
                        <a:t>Przed użyciem w UC – upewnij się, że wersje i migracje wykonane poprawnie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pl-PL" sz="1400" u="none" cap="none" strike="noStrike"/>
                        <a:t>Konfiguracja Storage i External Locations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pl-PL" sz="1400" u="none" cap="none" strike="noStrike"/>
                        <a:t>Ścieżki UC External Locations muszą wskazywać na storage, do którego Storage Credentials mają uprawnienia (READ, WRITE, CREATE EXTERNAL TABLE)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pl-PL" sz="1400" u="none" cap="none" strike="noStrike"/>
                        <a:t>Overwatch musi “widzieć” ten sam storage przez UC External Location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pl-PL" sz="1400" u="none" cap="none" strike="noStrike"/>
                        <a:t>Rola katalogu i schematów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pl-PL" sz="1400" u="none" cap="none" strike="noStrike"/>
                        <a:t>Overwatch </a:t>
                      </a:r>
                      <a:r>
                        <a:rPr b="1" lang="pl-PL" sz="1400" u="none" cap="none" strike="noStrike"/>
                        <a:t>nie tworzy katalogu ani schematów w UC</a:t>
                      </a:r>
                      <a:r>
                        <a:rPr lang="pl-PL" sz="1400" u="none" cap="none" strike="noStrike"/>
                        <a:t> – muszą one być przygotowane i zaakceptowane (CREATE CATALOG, USE SCHEMA itp)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pl-PL" sz="1400" u="none" cap="none" strike="noStrike"/>
                        <a:t>Rekomendowane, by używać dedykowanego katalogu np. overwatch_catalog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pl-PL" sz="1400" u="none" cap="none" strike="noStrike"/>
                        <a:t>Migracja z Hive Metastore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pl-PL" sz="1400" u="none" cap="none" strike="noStrike"/>
                        <a:t>Jeśli masz już Overwatch działający na Hive Metastore, potrzebna jest migracja do UC, a proces i skrypty są dostępne w dokumentacji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pl-PL" sz="1400" u="none" cap="none" strike="noStrike"/>
                        <a:t>Migracja wymaga dokładnego planowania, zwłaszcza przeniesienia danych i schematów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"/>
          <p:cNvSpPr txBox="1"/>
          <p:nvPr>
            <p:ph type="title"/>
          </p:nvPr>
        </p:nvSpPr>
        <p:spPr>
          <a:xfrm>
            <a:off x="838200" y="365125"/>
            <a:ext cx="864754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Oswald"/>
              <a:buNone/>
            </a:pPr>
            <a:r>
              <a:rPr lang="pl-PL" sz="4400"/>
              <a:t>Konfiguracja i uruchomienie</a:t>
            </a:r>
            <a:endParaRPr/>
          </a:p>
        </p:txBody>
      </p:sp>
      <p:pic>
        <p:nvPicPr>
          <p:cNvPr descr="Obraz zawierający kreskówka&#10;&#10;Zawartość wygenerowana przez AI może być niepoprawna." id="281" name="Google Shape;281;p10"/>
          <p:cNvPicPr preferRelativeResize="0"/>
          <p:nvPr/>
        </p:nvPicPr>
        <p:blipFill rotWithShape="1">
          <a:blip r:embed="rId3">
            <a:alphaModFix/>
          </a:blip>
          <a:srcRect b="0" l="18623" r="25896" t="0"/>
          <a:stretch/>
        </p:blipFill>
        <p:spPr>
          <a:xfrm>
            <a:off x="3423501" y="1593130"/>
            <a:ext cx="5069310" cy="5139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1"/>
          <p:cNvSpPr txBox="1"/>
          <p:nvPr>
            <p:ph type="title"/>
          </p:nvPr>
        </p:nvSpPr>
        <p:spPr>
          <a:xfrm>
            <a:off x="838200" y="365125"/>
            <a:ext cx="864754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</a:pPr>
            <a:r>
              <a:rPr lang="pl-PL" sz="3600"/>
              <a:t>Leassons Learned</a:t>
            </a:r>
            <a:endParaRPr sz="3600"/>
          </a:p>
        </p:txBody>
      </p:sp>
      <p:grpSp>
        <p:nvGrpSpPr>
          <p:cNvPr id="288" name="Google Shape;288;p11"/>
          <p:cNvGrpSpPr/>
          <p:nvPr/>
        </p:nvGrpSpPr>
        <p:grpSpPr>
          <a:xfrm>
            <a:off x="838200" y="2119495"/>
            <a:ext cx="10515600" cy="3763597"/>
            <a:chOff x="0" y="293870"/>
            <a:chExt cx="10515600" cy="3763597"/>
          </a:xfrm>
        </p:grpSpPr>
        <p:sp>
          <p:nvSpPr>
            <p:cNvPr id="289" name="Google Shape;289;p11"/>
            <p:cNvSpPr/>
            <p:nvPr/>
          </p:nvSpPr>
          <p:spPr>
            <a:xfrm>
              <a:off x="0" y="293870"/>
              <a:ext cx="10515600" cy="33462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BB29C"/>
                </a:gs>
                <a:gs pos="50000">
                  <a:srgbClr val="8DA78F"/>
                </a:gs>
                <a:gs pos="100000">
                  <a:srgbClr val="799A7A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1"/>
            <p:cNvSpPr txBox="1"/>
            <p:nvPr/>
          </p:nvSpPr>
          <p:spPr>
            <a:xfrm>
              <a:off x="16335" y="310205"/>
              <a:ext cx="10482930" cy="301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spcFirstLastPara="1" rIns="49525" wrap="square" tIns="495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rPr b="0" i="0" lang="pl-PL" sz="13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🆔</a:t>
              </a:r>
              <a:r>
                <a:rPr b="1" i="0" lang="pl-PL" sz="13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Używaj Service Principals od początku:</a:t>
              </a:r>
              <a:r>
                <a:rPr b="0" i="0" lang="pl-PL" sz="13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 Unikniesz blokad, gdy admin odejdzie</a:t>
              </a:r>
              <a:endPara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1"/>
            <p:cNvSpPr/>
            <p:nvPr/>
          </p:nvSpPr>
          <p:spPr>
            <a:xfrm>
              <a:off x="0" y="628490"/>
              <a:ext cx="10515600" cy="2152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1"/>
            <p:cNvSpPr txBox="1"/>
            <p:nvPr/>
          </p:nvSpPr>
          <p:spPr>
            <a:xfrm>
              <a:off x="0" y="628490"/>
              <a:ext cx="10515600" cy="2152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225" lIns="333850" spcFirstLastPara="1" rIns="85325" wrap="square" tIns="15225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b="0" i="0" lang="pl-PL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Konfiguruj z minimalnymi uprawnieniami (np. "Can Manage" dla jobs). </a:t>
              </a:r>
              <a:r>
                <a:rPr b="0" i="1" lang="pl-PL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30% issues na GitHub to problemy z auth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0" y="843770"/>
              <a:ext cx="10515600" cy="33462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BBCA1"/>
                </a:gs>
                <a:gs pos="50000">
                  <a:srgbClr val="8DB094"/>
                </a:gs>
                <a:gs pos="100000">
                  <a:srgbClr val="79A78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1"/>
            <p:cNvSpPr txBox="1"/>
            <p:nvPr/>
          </p:nvSpPr>
          <p:spPr>
            <a:xfrm>
              <a:off x="16335" y="860105"/>
              <a:ext cx="10482930" cy="301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spcFirstLastPara="1" rIns="49525" wrap="square" tIns="495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rPr b="1" i="0" lang="pl-PL" sz="13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🧩Planuj Filtrowanie Danych w Konfiguracji YAML: </a:t>
              </a:r>
              <a:r>
                <a:rPr b="0" i="0" lang="pl-PL" sz="13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Zbieraj tylko istotne metryki (np. wyklucz dev jobs), by uniknąć eksplozji storage i kosztów</a:t>
              </a:r>
              <a:endPara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0" y="1178390"/>
              <a:ext cx="10515600" cy="2152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1"/>
            <p:cNvSpPr txBox="1"/>
            <p:nvPr/>
          </p:nvSpPr>
          <p:spPr>
            <a:xfrm>
              <a:off x="0" y="1178390"/>
              <a:ext cx="10515600" cy="2152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225" lIns="333850" spcFirstLastPara="1" rIns="85325" wrap="square" tIns="15225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b="0" i="0" lang="pl-PL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Testuj na małym workspace przed prod.  </a:t>
              </a:r>
              <a:r>
                <a:rPr b="0" i="1" lang="pl-PL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Domyślna konfiguracja może generować GB danych/dzień w dużych środowiskach.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1"/>
            <p:cNvSpPr/>
            <p:nvPr/>
          </p:nvSpPr>
          <p:spPr>
            <a:xfrm>
              <a:off x="0" y="1393670"/>
              <a:ext cx="10515600" cy="33462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BC7AC"/>
                </a:gs>
                <a:gs pos="50000">
                  <a:srgbClr val="8DBCA0"/>
                </a:gs>
                <a:gs pos="100000">
                  <a:srgbClr val="78B592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11"/>
            <p:cNvSpPr txBox="1"/>
            <p:nvPr/>
          </p:nvSpPr>
          <p:spPr>
            <a:xfrm>
              <a:off x="16335" y="1410005"/>
              <a:ext cx="10482930" cy="301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spcFirstLastPara="1" rIns="49525" wrap="square" tIns="495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rPr b="1" i="0" lang="pl-PL" sz="13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💰Monitoruj Koszty Overwatch: </a:t>
              </a:r>
              <a:r>
                <a:rPr b="0" i="0" lang="pl-PL" sz="13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Job Overwatch też zużywa DBU </a:t>
              </a:r>
              <a:r>
                <a:rPr b="1" i="0" lang="pl-PL" sz="13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1"/>
            <p:cNvSpPr/>
            <p:nvPr/>
          </p:nvSpPr>
          <p:spPr>
            <a:xfrm>
              <a:off x="0" y="1728290"/>
              <a:ext cx="10515600" cy="3700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1"/>
            <p:cNvSpPr txBox="1"/>
            <p:nvPr/>
          </p:nvSpPr>
          <p:spPr>
            <a:xfrm>
              <a:off x="0" y="1728290"/>
              <a:ext cx="10515600" cy="3700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225" lIns="333850" spcFirstLastPara="1" rIns="85325" wrap="square" tIns="15225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b="0" i="0" lang="pl-PL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Ustaw niski cluster (np. single-node i3.xlarge) i częstotliwość (co 15 min). Używaj auto-scaling. </a:t>
              </a:r>
              <a:r>
                <a:rPr b="0" i="1" lang="pl-PL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 dużych setupach to 5-10% miesięcznych kosztów Databricks. </a:t>
              </a:r>
              <a:r>
                <a:rPr b="0" i="0" lang="pl-PL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Preferuj incremental mode, planuj uruchomienia w „off‑peak”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1"/>
            <p:cNvSpPr/>
            <p:nvPr/>
          </p:nvSpPr>
          <p:spPr>
            <a:xfrm>
              <a:off x="0" y="2098302"/>
              <a:ext cx="10515600" cy="33462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D4C4"/>
                </a:gs>
                <a:gs pos="50000">
                  <a:srgbClr val="8DCAB9"/>
                </a:gs>
                <a:gs pos="100000">
                  <a:srgbClr val="78C6B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1"/>
            <p:cNvSpPr txBox="1"/>
            <p:nvPr/>
          </p:nvSpPr>
          <p:spPr>
            <a:xfrm>
              <a:off x="16335" y="2114637"/>
              <a:ext cx="10482930" cy="301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spcFirstLastPara="1" rIns="49525" wrap="square" tIns="495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rPr b="1" i="0" lang="pl-PL" sz="13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📊Buduj Custom Dashboardy: </a:t>
              </a:r>
              <a:r>
                <a:rPr b="0" i="0" lang="pl-PL" sz="13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Nie polegaj tylko na defaults </a:t>
              </a:r>
              <a:endPara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1"/>
            <p:cNvSpPr/>
            <p:nvPr/>
          </p:nvSpPr>
          <p:spPr>
            <a:xfrm>
              <a:off x="0" y="2432922"/>
              <a:ext cx="10515600" cy="3700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11"/>
            <p:cNvSpPr txBox="1"/>
            <p:nvPr/>
          </p:nvSpPr>
          <p:spPr>
            <a:xfrm>
              <a:off x="0" y="2432922"/>
              <a:ext cx="10515600" cy="3700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225" lIns="333850" spcFirstLastPara="1" rIns="85325" wrap="square" tIns="15225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b="0" i="0" lang="pl-PL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Twórz SQL views dla KPI (np. top users po zużyciu). Integruj z alertingiem (Databricks Alerts + email/Slack). </a:t>
              </a:r>
              <a:r>
                <a:rPr b="0" i="1" lang="pl-PL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Overwatch daje surowe dane; wartość jest w wizualizacjach.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1"/>
            <p:cNvSpPr/>
            <p:nvPr/>
          </p:nvSpPr>
          <p:spPr>
            <a:xfrm>
              <a:off x="0" y="2802935"/>
              <a:ext cx="10515600" cy="33462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DCE3"/>
                </a:gs>
                <a:gs pos="50000">
                  <a:srgbClr val="8DD1D9"/>
                </a:gs>
                <a:gs pos="100000">
                  <a:srgbClr val="78CFD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11"/>
            <p:cNvSpPr txBox="1"/>
            <p:nvPr/>
          </p:nvSpPr>
          <p:spPr>
            <a:xfrm>
              <a:off x="16335" y="2819270"/>
              <a:ext cx="10482930" cy="301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spcFirstLastPara="1" rIns="49525" wrap="square" tIns="495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rPr b="1" i="0" lang="pl-PL" sz="13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🌐Rozważ Multi-Workspace dla Enterprise:</a:t>
              </a:r>
              <a:endPara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1"/>
            <p:cNvSpPr/>
            <p:nvPr/>
          </p:nvSpPr>
          <p:spPr>
            <a:xfrm>
              <a:off x="0" y="3137555"/>
              <a:ext cx="10515600" cy="3700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1"/>
            <p:cNvSpPr txBox="1"/>
            <p:nvPr/>
          </p:nvSpPr>
          <p:spPr>
            <a:xfrm>
              <a:off x="0" y="3137555"/>
              <a:ext cx="10515600" cy="3700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225" lIns="333850" spcFirstLastPara="1" rIns="85325" wrap="square" tIns="15225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b="0" i="0" lang="pl-PL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Dla wielu workspace'ów, użyj centralnego storage i automatyzacji via Terraform/CLI. Nie replikuj manualnie. </a:t>
              </a:r>
              <a:r>
                <a:rPr b="0" i="1" lang="pl-PL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Dokumentacja ostrzega przed tym; oszczędza czas w wysoko skalowalnych organizacjach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0" y="3507567"/>
              <a:ext cx="10515600" cy="33462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CEF4"/>
                </a:gs>
                <a:gs pos="50000">
                  <a:srgbClr val="8DC3EA"/>
                </a:gs>
                <a:gs pos="100000">
                  <a:srgbClr val="78BDE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1"/>
            <p:cNvSpPr txBox="1"/>
            <p:nvPr/>
          </p:nvSpPr>
          <p:spPr>
            <a:xfrm>
              <a:off x="16335" y="3523902"/>
              <a:ext cx="10482930" cy="301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b="0" i="0" lang="pl-PL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🔒</a:t>
              </a:r>
              <a:r>
                <a:rPr b="1" i="0" lang="pl-PL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Bezpieczeństwo i prywatność: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1"/>
            <p:cNvSpPr/>
            <p:nvPr/>
          </p:nvSpPr>
          <p:spPr>
            <a:xfrm>
              <a:off x="0" y="3842187"/>
              <a:ext cx="10515600" cy="2152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1"/>
            <p:cNvSpPr txBox="1"/>
            <p:nvPr/>
          </p:nvSpPr>
          <p:spPr>
            <a:xfrm>
              <a:off x="0" y="3842187"/>
              <a:ext cx="10515600" cy="2152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225" lIns="333850" spcFirstLastPara="1" rIns="85325" wrap="square" tIns="15225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b="0" i="0" lang="pl-PL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Maskuj/ogranicz dostęp do PII, audyt uprawnień i kontroluj kto widzi metadane – może osobny workspace dla Overwatch? 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2"/>
          <p:cNvSpPr txBox="1"/>
          <p:nvPr>
            <p:ph type="title"/>
          </p:nvPr>
        </p:nvSpPr>
        <p:spPr>
          <a:xfrm>
            <a:off x="838200" y="365125"/>
            <a:ext cx="864754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</a:pPr>
            <a:r>
              <a:rPr lang="pl-PL" sz="3600"/>
              <a:t>Podsumowanie</a:t>
            </a:r>
            <a:endParaRPr sz="3600"/>
          </a:p>
        </p:txBody>
      </p:sp>
      <p:grpSp>
        <p:nvGrpSpPr>
          <p:cNvPr id="319" name="Google Shape;319;p12"/>
          <p:cNvGrpSpPr/>
          <p:nvPr/>
        </p:nvGrpSpPr>
        <p:grpSpPr>
          <a:xfrm>
            <a:off x="838200" y="1729830"/>
            <a:ext cx="10515600" cy="3284347"/>
            <a:chOff x="0" y="39142"/>
            <a:chExt cx="10515600" cy="3284347"/>
          </a:xfrm>
        </p:grpSpPr>
        <p:sp>
          <p:nvSpPr>
            <p:cNvPr id="320" name="Google Shape;320;p12"/>
            <p:cNvSpPr/>
            <p:nvPr/>
          </p:nvSpPr>
          <p:spPr>
            <a:xfrm>
              <a:off x="0" y="39142"/>
              <a:ext cx="10515600" cy="54054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BB29C"/>
                </a:gs>
                <a:gs pos="50000">
                  <a:srgbClr val="8DA78F"/>
                </a:gs>
                <a:gs pos="100000">
                  <a:srgbClr val="799A7A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2"/>
            <p:cNvSpPr txBox="1"/>
            <p:nvPr/>
          </p:nvSpPr>
          <p:spPr>
            <a:xfrm>
              <a:off x="26387" y="65529"/>
              <a:ext cx="10462826" cy="4877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"/>
                <a:buNone/>
              </a:pPr>
              <a:r>
                <a:rPr b="0" i="0" lang="pl-PL" sz="2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👁️ Visibility (Widoczność)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2"/>
            <p:cNvSpPr/>
            <p:nvPr/>
          </p:nvSpPr>
          <p:spPr>
            <a:xfrm>
              <a:off x="0" y="579682"/>
              <a:ext cx="10515600" cy="5542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2"/>
            <p:cNvSpPr txBox="1"/>
            <p:nvPr/>
          </p:nvSpPr>
          <p:spPr>
            <a:xfrm>
              <a:off x="0" y="579682"/>
              <a:ext cx="10515600" cy="5542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6650" lIns="333850" spcFirstLastPara="1" rIns="149350" wrap="square" tIns="2665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b="0" i="0" lang="pl-PL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Centralne źródło prawdy o jobach, klastrach, użytkownikach i kosztach.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32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b="0" i="0" lang="pl-PL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Dane zbierane automatycznie, niezależnie od zespołów i projektów.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2"/>
            <p:cNvSpPr/>
            <p:nvPr/>
          </p:nvSpPr>
          <p:spPr>
            <a:xfrm>
              <a:off x="0" y="1133924"/>
              <a:ext cx="10515600" cy="54054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CEB6"/>
                </a:gs>
                <a:gs pos="50000">
                  <a:srgbClr val="8DC3AA"/>
                </a:gs>
                <a:gs pos="100000">
                  <a:srgbClr val="78BE9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2"/>
            <p:cNvSpPr txBox="1"/>
            <p:nvPr/>
          </p:nvSpPr>
          <p:spPr>
            <a:xfrm>
              <a:off x="26387" y="1160311"/>
              <a:ext cx="10462826" cy="4877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"/>
                <a:buNone/>
              </a:pPr>
              <a:r>
                <a:rPr b="0" i="0" lang="pl-PL" sz="2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⚙️Optimization (Optymalizacja)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2"/>
            <p:cNvSpPr/>
            <p:nvPr/>
          </p:nvSpPr>
          <p:spPr>
            <a:xfrm>
              <a:off x="0" y="1674464"/>
              <a:ext cx="10515600" cy="5542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2"/>
            <p:cNvSpPr txBox="1"/>
            <p:nvPr/>
          </p:nvSpPr>
          <p:spPr>
            <a:xfrm>
              <a:off x="0" y="1674464"/>
              <a:ext cx="10515600" cy="5542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6650" lIns="333850" spcFirstLastPara="1" rIns="149350" wrap="square" tIns="2665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b="0" i="0" lang="pl-PL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Dashboardy ujawniają nieefektywności i koszty ukryte w środowisku.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32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b="0" i="0" lang="pl-PL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Pomaga planować zasoby i optymalizować kluczowe joby.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2"/>
            <p:cNvSpPr/>
            <p:nvPr/>
          </p:nvSpPr>
          <p:spPr>
            <a:xfrm>
              <a:off x="0" y="2228707"/>
              <a:ext cx="10515600" cy="54054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CEF4"/>
                </a:gs>
                <a:gs pos="50000">
                  <a:srgbClr val="8DC3EA"/>
                </a:gs>
                <a:gs pos="100000">
                  <a:srgbClr val="78BDE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2"/>
            <p:cNvSpPr txBox="1"/>
            <p:nvPr/>
          </p:nvSpPr>
          <p:spPr>
            <a:xfrm>
              <a:off x="26387" y="2255094"/>
              <a:ext cx="10462826" cy="4877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"/>
                <a:buNone/>
              </a:pPr>
              <a:r>
                <a:rPr b="0" i="0" lang="pl-PL" sz="2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🛡️Governance (Kontrola i bezpieczeństwo)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2"/>
            <p:cNvSpPr/>
            <p:nvPr/>
          </p:nvSpPr>
          <p:spPr>
            <a:xfrm>
              <a:off x="0" y="2769247"/>
              <a:ext cx="10515600" cy="5542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2"/>
            <p:cNvSpPr txBox="1"/>
            <p:nvPr/>
          </p:nvSpPr>
          <p:spPr>
            <a:xfrm>
              <a:off x="0" y="2769247"/>
              <a:ext cx="10515600" cy="5542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6650" lIns="333850" spcFirstLastPara="1" rIns="149350" wrap="square" tIns="2665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b="0" i="0" lang="pl-PL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Pełny audyt aktywności użytkowników i procesów.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69850" lvl="1" marL="171450" marR="0" rtl="0" algn="l">
                <a:lnSpc>
                  <a:spcPct val="90000"/>
                </a:lnSpc>
                <a:spcBef>
                  <a:spcPts val="32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2" name="Google Shape;332;p12"/>
          <p:cNvSpPr txBox="1"/>
          <p:nvPr/>
        </p:nvSpPr>
        <p:spPr>
          <a:xfrm>
            <a:off x="1744050" y="5602192"/>
            <a:ext cx="8703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pl-PL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„You can’t manage what you don’t measure - Overwatch lets you finally see it all.”</a:t>
            </a:r>
            <a:br>
              <a:rPr b="0" i="0" lang="pl-PL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8dd853daab_0_0"/>
          <p:cNvSpPr/>
          <p:nvPr/>
        </p:nvSpPr>
        <p:spPr>
          <a:xfrm>
            <a:off x="1477748" y="1615553"/>
            <a:ext cx="2196000" cy="4642800"/>
          </a:xfrm>
          <a:prstGeom prst="rect">
            <a:avLst/>
          </a:prstGeom>
          <a:gradFill>
            <a:gsLst>
              <a:gs pos="0">
                <a:srgbClr val="E8EFFF"/>
              </a:gs>
              <a:gs pos="100000">
                <a:schemeClr val="lt1"/>
              </a:gs>
            </a:gsLst>
            <a:lin ang="16200038" scaled="0"/>
          </a:gradFill>
          <a:ln>
            <a:noFill/>
          </a:ln>
          <a:effectLst>
            <a:outerShdw blurRad="190500" rotWithShape="0" algn="ctr" dir="5400000" dist="508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9102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g38dd853daab_0_0"/>
          <p:cNvSpPr/>
          <p:nvPr/>
        </p:nvSpPr>
        <p:spPr>
          <a:xfrm>
            <a:off x="3790349" y="1615553"/>
            <a:ext cx="2196000" cy="4642800"/>
          </a:xfrm>
          <a:prstGeom prst="rect">
            <a:avLst/>
          </a:prstGeom>
          <a:gradFill>
            <a:gsLst>
              <a:gs pos="0">
                <a:srgbClr val="E8EFFF"/>
              </a:gs>
              <a:gs pos="100000">
                <a:schemeClr val="lt1"/>
              </a:gs>
            </a:gsLst>
            <a:lin ang="16200038" scaled="0"/>
          </a:gradFill>
          <a:ln>
            <a:noFill/>
          </a:ln>
          <a:effectLst>
            <a:outerShdw blurRad="190500" rotWithShape="0" algn="ctr" dir="5400000" dist="508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9102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g38dd853daab_0_0"/>
          <p:cNvSpPr/>
          <p:nvPr/>
        </p:nvSpPr>
        <p:spPr>
          <a:xfrm>
            <a:off x="6102950" y="1615553"/>
            <a:ext cx="2196000" cy="4642800"/>
          </a:xfrm>
          <a:prstGeom prst="rect">
            <a:avLst/>
          </a:prstGeom>
          <a:gradFill>
            <a:gsLst>
              <a:gs pos="0">
                <a:srgbClr val="E8EFFF"/>
              </a:gs>
              <a:gs pos="100000">
                <a:schemeClr val="lt1"/>
              </a:gs>
            </a:gsLst>
            <a:lin ang="16200038" scaled="0"/>
          </a:gradFill>
          <a:ln>
            <a:noFill/>
          </a:ln>
          <a:effectLst>
            <a:outerShdw blurRad="190500" rotWithShape="0" algn="ctr" dir="5400000" dist="508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9102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38dd853daab_0_0"/>
          <p:cNvSpPr/>
          <p:nvPr/>
        </p:nvSpPr>
        <p:spPr>
          <a:xfrm>
            <a:off x="8419607" y="1615553"/>
            <a:ext cx="2196000" cy="4642800"/>
          </a:xfrm>
          <a:prstGeom prst="rect">
            <a:avLst/>
          </a:prstGeom>
          <a:gradFill>
            <a:gsLst>
              <a:gs pos="0">
                <a:srgbClr val="E8EFFF"/>
              </a:gs>
              <a:gs pos="100000">
                <a:schemeClr val="lt1"/>
              </a:gs>
            </a:gsLst>
            <a:lin ang="16200038" scaled="0"/>
          </a:gradFill>
          <a:ln>
            <a:noFill/>
          </a:ln>
          <a:effectLst>
            <a:outerShdw blurRad="190500" rotWithShape="0" algn="ctr" dir="5400000" dist="508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9102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g38dd853daab_0_0"/>
          <p:cNvSpPr txBox="1"/>
          <p:nvPr/>
        </p:nvSpPr>
        <p:spPr>
          <a:xfrm>
            <a:off x="1530952" y="3457432"/>
            <a:ext cx="2089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>
                <a:solidFill>
                  <a:schemeClr val="dk1"/>
                </a:solidFill>
              </a:rPr>
              <a:t>Senior Big Data Engineer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g38dd853daab_0_0"/>
          <p:cNvSpPr txBox="1"/>
          <p:nvPr/>
        </p:nvSpPr>
        <p:spPr>
          <a:xfrm>
            <a:off x="3773447" y="3457432"/>
            <a:ext cx="2295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l-PL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br>
              <a:rPr b="1" i="0" lang="pl-PL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pl-PL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Engineer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g38dd853daab_0_0"/>
          <p:cNvSpPr txBox="1"/>
          <p:nvPr/>
        </p:nvSpPr>
        <p:spPr>
          <a:xfrm>
            <a:off x="6003251" y="3457432"/>
            <a:ext cx="2395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>
                <a:solidFill>
                  <a:schemeClr val="dk1"/>
                </a:solidFill>
              </a:rPr>
              <a:t>Analytics Engineer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g38dd853daab_0_0"/>
          <p:cNvSpPr txBox="1"/>
          <p:nvPr/>
        </p:nvSpPr>
        <p:spPr>
          <a:xfrm>
            <a:off x="8315852" y="3457432"/>
            <a:ext cx="2395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>
                <a:solidFill>
                  <a:schemeClr val="dk1"/>
                </a:solidFill>
              </a:rPr>
              <a:t>Java Developer - Learn and grow into Big Data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5" name="Google Shape;345;g38dd853daab_0_0" title="frame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0503" y="4470202"/>
            <a:ext cx="1190491" cy="1190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38dd853daab_0_0" title="frame (1)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92549" y="4469646"/>
            <a:ext cx="1191601" cy="119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38dd853daab_0_0" title="frame (2)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05150" y="4469646"/>
            <a:ext cx="1191601" cy="119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38dd853daab_0_0" title="frame (3).png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917751" y="4469646"/>
            <a:ext cx="1191601" cy="1191601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38dd853daab_0_0"/>
          <p:cNvSpPr txBox="1"/>
          <p:nvPr/>
        </p:nvSpPr>
        <p:spPr>
          <a:xfrm>
            <a:off x="375655" y="427848"/>
            <a:ext cx="86475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</a:pPr>
            <a:r>
              <a:rPr lang="pl-PL"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Datumo</a:t>
            </a:r>
            <a:endParaRPr b="0" i="0" sz="36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50" name="Google Shape;350;g38dd853daab_0_0" title="Datumo_logo_RGB_color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04775" y="2069800"/>
            <a:ext cx="1941852" cy="44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38dd853daab_0_0" title="Datumo_logo_RGB_color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17425" y="2069800"/>
            <a:ext cx="1941852" cy="44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38dd853daab_0_0" title="Datumo_logo_RGB_color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2050" y="2069800"/>
            <a:ext cx="1941852" cy="44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38dd853daab_0_0" title="Datumo_logo_RGB_color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42625" y="2069800"/>
            <a:ext cx="1941852" cy="44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3"/>
          <p:cNvSpPr/>
          <p:nvPr/>
        </p:nvSpPr>
        <p:spPr>
          <a:xfrm>
            <a:off x="372798" y="1495253"/>
            <a:ext cx="2196000" cy="464274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190500" rotWithShape="0" algn="ctr" dir="5400000" dist="508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9102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33"/>
          <p:cNvSpPr/>
          <p:nvPr/>
        </p:nvSpPr>
        <p:spPr>
          <a:xfrm>
            <a:off x="2685399" y="1495253"/>
            <a:ext cx="2196000" cy="464274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190500" rotWithShape="0" algn="ctr" dir="5400000" dist="508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9102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33"/>
          <p:cNvSpPr/>
          <p:nvPr/>
        </p:nvSpPr>
        <p:spPr>
          <a:xfrm>
            <a:off x="4998000" y="1495253"/>
            <a:ext cx="2196000" cy="464274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190500" rotWithShape="0" algn="ctr" dir="5400000" dist="508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9102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33"/>
          <p:cNvSpPr/>
          <p:nvPr/>
        </p:nvSpPr>
        <p:spPr>
          <a:xfrm>
            <a:off x="7314657" y="1495253"/>
            <a:ext cx="2196000" cy="464274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190500" rotWithShape="0" algn="ctr" dir="5400000" dist="508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9102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33"/>
          <p:cNvSpPr/>
          <p:nvPr/>
        </p:nvSpPr>
        <p:spPr>
          <a:xfrm>
            <a:off x="9624718" y="1495253"/>
            <a:ext cx="2196000" cy="464274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190500" rotWithShape="0" algn="ctr" dir="5400000" dist="508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9102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33"/>
          <p:cNvSpPr txBox="1"/>
          <p:nvPr/>
        </p:nvSpPr>
        <p:spPr>
          <a:xfrm>
            <a:off x="426002" y="3337132"/>
            <a:ext cx="208959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l-PL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Senior Azure Platform Engineer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3"/>
          <p:cNvSpPr txBox="1"/>
          <p:nvPr/>
        </p:nvSpPr>
        <p:spPr>
          <a:xfrm>
            <a:off x="2668497" y="3337132"/>
            <a:ext cx="22957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l-PL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Azure Data </a:t>
            </a:r>
            <a:br>
              <a:rPr b="1" i="0" lang="pl-PL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pl-PL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Engineer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3"/>
          <p:cNvSpPr txBox="1"/>
          <p:nvPr/>
        </p:nvSpPr>
        <p:spPr>
          <a:xfrm>
            <a:off x="4898301" y="3337132"/>
            <a:ext cx="23953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l-PL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Senior Azure </a:t>
            </a:r>
            <a:br>
              <a:rPr b="1" i="0" lang="pl-PL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pl-PL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Engineer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3"/>
          <p:cNvSpPr txBox="1"/>
          <p:nvPr/>
        </p:nvSpPr>
        <p:spPr>
          <a:xfrm>
            <a:off x="7210902" y="3337132"/>
            <a:ext cx="23953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l-PL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Azure Team Lead - Delivery Lead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3"/>
          <p:cNvSpPr txBox="1"/>
          <p:nvPr/>
        </p:nvSpPr>
        <p:spPr>
          <a:xfrm>
            <a:off x="9650054" y="3337132"/>
            <a:ext cx="219600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l-PL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Azure Delivery</a:t>
            </a:r>
            <a:br>
              <a:rPr b="1" i="0" lang="pl-PL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pl-PL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Lead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8" name="Google Shape;36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5553" y="4349902"/>
            <a:ext cx="1190488" cy="1190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87599" y="4349346"/>
            <a:ext cx="1191600" cy="11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0200" y="4349346"/>
            <a:ext cx="1191600" cy="11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12801" y="4349346"/>
            <a:ext cx="1191600" cy="11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125402" y="4349346"/>
            <a:ext cx="1191600" cy="11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3"/>
          <p:cNvPicPr preferRelativeResize="0"/>
          <p:nvPr/>
        </p:nvPicPr>
        <p:blipFill rotWithShape="1">
          <a:blip r:embed="rId8">
            <a:alphaModFix/>
          </a:blip>
          <a:srcRect b="0" l="3161" r="3161" t="0"/>
          <a:stretch/>
        </p:blipFill>
        <p:spPr>
          <a:xfrm>
            <a:off x="378864" y="1495254"/>
            <a:ext cx="2189934" cy="163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3"/>
          <p:cNvPicPr preferRelativeResize="0"/>
          <p:nvPr/>
        </p:nvPicPr>
        <p:blipFill rotWithShape="1">
          <a:blip r:embed="rId9">
            <a:alphaModFix/>
          </a:blip>
          <a:srcRect b="0" l="23235" r="23234" t="0"/>
          <a:stretch/>
        </p:blipFill>
        <p:spPr>
          <a:xfrm>
            <a:off x="2691465" y="1495254"/>
            <a:ext cx="2189934" cy="163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3"/>
          <p:cNvPicPr preferRelativeResize="0"/>
          <p:nvPr/>
        </p:nvPicPr>
        <p:blipFill rotWithShape="1">
          <a:blip r:embed="rId10">
            <a:alphaModFix/>
          </a:blip>
          <a:srcRect b="28965" l="0" r="0" t="28965"/>
          <a:stretch/>
        </p:blipFill>
        <p:spPr>
          <a:xfrm>
            <a:off x="5006113" y="1495254"/>
            <a:ext cx="2189934" cy="163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3"/>
          <p:cNvPicPr preferRelativeResize="0"/>
          <p:nvPr/>
        </p:nvPicPr>
        <p:blipFill rotWithShape="1">
          <a:blip r:embed="rId11">
            <a:alphaModFix/>
          </a:blip>
          <a:srcRect b="0" l="5369" r="5368" t="0"/>
          <a:stretch/>
        </p:blipFill>
        <p:spPr>
          <a:xfrm>
            <a:off x="7314657" y="1495253"/>
            <a:ext cx="2196000" cy="1640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3"/>
          <p:cNvPicPr preferRelativeResize="0"/>
          <p:nvPr/>
        </p:nvPicPr>
        <p:blipFill rotWithShape="1">
          <a:blip r:embed="rId12">
            <a:alphaModFix/>
          </a:blip>
          <a:srcRect b="0" l="3161" r="3161" t="0"/>
          <a:stretch/>
        </p:blipFill>
        <p:spPr>
          <a:xfrm>
            <a:off x="9624718" y="1495252"/>
            <a:ext cx="2196000" cy="164093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3"/>
          <p:cNvSpPr txBox="1"/>
          <p:nvPr/>
        </p:nvSpPr>
        <p:spPr>
          <a:xfrm>
            <a:off x="375655" y="427848"/>
            <a:ext cx="864754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</a:pPr>
            <a:r>
              <a:rPr b="0" i="0" lang="pl-PL" sz="36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CF Job Offers</a:t>
            </a:r>
            <a:endParaRPr b="0" i="0" sz="36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2"/>
          <p:cNvSpPr txBox="1"/>
          <p:nvPr>
            <p:ph type="title"/>
          </p:nvPr>
        </p:nvSpPr>
        <p:spPr>
          <a:xfrm>
            <a:off x="838200" y="365125"/>
            <a:ext cx="864754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l-PL"/>
              <a:t>ABOUT US</a:t>
            </a:r>
            <a:endParaRPr/>
          </a:p>
        </p:txBody>
      </p:sp>
      <p:sp>
        <p:nvSpPr>
          <p:cNvPr id="132" name="Google Shape;132;p32"/>
          <p:cNvSpPr txBox="1"/>
          <p:nvPr/>
        </p:nvSpPr>
        <p:spPr>
          <a:xfrm>
            <a:off x="2406761" y="1690687"/>
            <a:ext cx="6154490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l-PL" sz="2400" u="none" cap="none" strike="noStrike">
                <a:solidFill>
                  <a:srgbClr val="B48900"/>
                </a:solidFill>
                <a:latin typeface="Oswald"/>
                <a:ea typeface="Oswald"/>
                <a:cs typeface="Oswald"/>
                <a:sym typeface="Oswald"/>
              </a:rPr>
              <a:t>Mariusz Wójcik</a:t>
            </a:r>
            <a:br>
              <a:rPr b="1" i="0" lang="pl-PL" sz="2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b="0" i="0" lang="pl-PL" sz="2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Senior Azure Architect w C&amp;F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2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Członek zarządu Data Community Poland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2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Lider oddziału Data Community Bydgoszcz i Toruń </a:t>
            </a:r>
            <a:endParaRPr/>
          </a:p>
        </p:txBody>
      </p:sp>
      <p:sp>
        <p:nvSpPr>
          <p:cNvPr id="133" name="Google Shape;133;p32"/>
          <p:cNvSpPr txBox="1"/>
          <p:nvPr/>
        </p:nvSpPr>
        <p:spPr>
          <a:xfrm>
            <a:off x="252009" y="3674179"/>
            <a:ext cx="582724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l-PL" sz="1800" u="none" cap="none" strike="noStrike">
                <a:solidFill>
                  <a:srgbClr val="B48900"/>
                </a:solidFill>
                <a:latin typeface="Oswald"/>
                <a:ea typeface="Oswald"/>
                <a:cs typeface="Oswald"/>
                <a:sym typeface="Oswald"/>
              </a:rPr>
              <a:t>LinkedIn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8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https://www.linkedin.com/in/mariusz-wojcik</a:t>
            </a:r>
            <a:br>
              <a:rPr b="1" i="0" lang="pl-PL" sz="18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b="1" i="0" lang="pl-PL" sz="18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br>
              <a:rPr b="1" i="0" lang="pl-PL" sz="2400" u="none" cap="none" strike="noStrike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b="1" i="0" lang="pl-PL" sz="1800" u="none" cap="none" strike="noStrike">
                <a:solidFill>
                  <a:srgbClr val="B48900"/>
                </a:solidFill>
                <a:latin typeface="Oswald"/>
                <a:ea typeface="Oswald"/>
                <a:cs typeface="Oswald"/>
                <a:sym typeface="Oswald"/>
              </a:rPr>
              <a:t>E-mai</a:t>
            </a:r>
            <a:r>
              <a:rPr b="0" i="0" lang="pl-PL" sz="1800" u="none" cap="none" strike="noStrike">
                <a:solidFill>
                  <a:srgbClr val="B48900"/>
                </a:solidFill>
                <a:latin typeface="Oswald"/>
                <a:ea typeface="Oswald"/>
                <a:cs typeface="Oswald"/>
                <a:sym typeface="Oswald"/>
              </a:rPr>
              <a:t>l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8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mariusz.wojcik@datacommunity.pl</a:t>
            </a:r>
            <a:endParaRPr/>
          </a:p>
        </p:txBody>
      </p:sp>
      <p:sp>
        <p:nvSpPr>
          <p:cNvPr id="134" name="Google Shape;134;p32"/>
          <p:cNvSpPr/>
          <p:nvPr/>
        </p:nvSpPr>
        <p:spPr>
          <a:xfrm>
            <a:off x="252009" y="1499902"/>
            <a:ext cx="2062436" cy="20863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33236" l="0" r="0" t="3"/>
            </a:stretch>
          </a:blipFill>
          <a:ln cap="flat" cmpd="sng" w="25400">
            <a:solidFill>
              <a:srgbClr val="0828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87401" y="4654502"/>
            <a:ext cx="2055718" cy="2055718"/>
          </a:xfrm>
          <a:prstGeom prst="rect">
            <a:avLst/>
          </a:prstGeom>
          <a:solidFill>
            <a:srgbClr val="ECECEC"/>
          </a:solidFill>
          <a:ln cap="sq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136" name="Google Shape;136;p32"/>
          <p:cNvSpPr txBox="1"/>
          <p:nvPr/>
        </p:nvSpPr>
        <p:spPr>
          <a:xfrm>
            <a:off x="3684030" y="4989863"/>
            <a:ext cx="6154490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l-PL" sz="2400" u="none" cap="none" strike="noStrike">
                <a:solidFill>
                  <a:srgbClr val="B48900"/>
                </a:solidFill>
                <a:latin typeface="Oswald"/>
                <a:ea typeface="Oswald"/>
                <a:cs typeface="Oswald"/>
                <a:sym typeface="Oswald"/>
              </a:rPr>
              <a:t>Maciej Kępa</a:t>
            </a:r>
            <a:br>
              <a:rPr b="1" i="0" lang="pl-PL" sz="2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b="0" i="0" lang="pl-PL" sz="2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Data Architect w Datumo</a:t>
            </a:r>
            <a:endParaRPr b="0" i="0" sz="20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2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Lider techniczny obszarów Azure &amp; AI/ML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2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Członek Data Community Poland od 2024 roku</a:t>
            </a:r>
            <a:endParaRPr/>
          </a:p>
        </p:txBody>
      </p:sp>
      <p:sp>
        <p:nvSpPr>
          <p:cNvPr id="137" name="Google Shape;137;p32"/>
          <p:cNvSpPr txBox="1"/>
          <p:nvPr/>
        </p:nvSpPr>
        <p:spPr>
          <a:xfrm>
            <a:off x="6112742" y="3115031"/>
            <a:ext cx="5827249" cy="14219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FFC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l-PL" sz="1800" u="none" cap="none" strike="noStrike">
                <a:solidFill>
                  <a:srgbClr val="B48900"/>
                </a:solidFill>
                <a:latin typeface="Oswald"/>
                <a:ea typeface="Oswald"/>
                <a:cs typeface="Oswald"/>
                <a:sym typeface="Oswald"/>
              </a:rPr>
              <a:t>E-mai</a:t>
            </a:r>
            <a:r>
              <a:rPr b="0" i="0" lang="pl-PL" sz="1800" u="none" cap="none" strike="noStrike">
                <a:solidFill>
                  <a:srgbClr val="B48900"/>
                </a:solidFill>
                <a:latin typeface="Oswald"/>
                <a:ea typeface="Oswald"/>
                <a:cs typeface="Oswald"/>
                <a:sym typeface="Oswald"/>
              </a:rPr>
              <a:t>l</a:t>
            </a:r>
            <a:endParaRPr/>
          </a:p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8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maciej.kepa@datumo.pl</a:t>
            </a:r>
            <a:endParaRPr/>
          </a:p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FFC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l-PL" sz="1800" u="none" cap="none" strike="noStrike">
                <a:solidFill>
                  <a:srgbClr val="B48900"/>
                </a:solidFill>
                <a:latin typeface="Oswald"/>
                <a:ea typeface="Oswald"/>
                <a:cs typeface="Oswald"/>
                <a:sym typeface="Oswald"/>
              </a:rPr>
              <a:t>LinkedIn</a:t>
            </a:r>
            <a:endParaRPr/>
          </a:p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8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https://www.linkedin.com/in/maciej-kepa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"/>
          <p:cNvSpPr/>
          <p:nvPr/>
        </p:nvSpPr>
        <p:spPr>
          <a:xfrm>
            <a:off x="0" y="0"/>
            <a:ext cx="12192000" cy="6219825"/>
          </a:xfrm>
          <a:custGeom>
            <a:rect b="b" l="l" r="r" t="t"/>
            <a:pathLst>
              <a:path extrusionOk="0" h="6219825" w="12192000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Obraz zawierający tekst, zrzut ekranu, Czcionka, Grafika&#10;&#10;Zawartość wygenerowana przez AI może być niepoprawna." id="145" name="Google Shape;14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760" y="-7620"/>
            <a:ext cx="11826240" cy="6652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"/>
          <p:cNvSpPr txBox="1"/>
          <p:nvPr>
            <p:ph type="title"/>
          </p:nvPr>
        </p:nvSpPr>
        <p:spPr>
          <a:xfrm>
            <a:off x="838200" y="365125"/>
            <a:ext cx="864754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Oswald"/>
              <a:buNone/>
            </a:pPr>
            <a:r>
              <a:rPr lang="pl-PL"/>
              <a:t>Agenda</a:t>
            </a:r>
            <a:endParaRPr/>
          </a:p>
        </p:txBody>
      </p:sp>
      <p:sp>
        <p:nvSpPr>
          <p:cNvPr id="152" name="Google Shape;152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l-PL"/>
              <a:t>Czym jest Overwatch?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l-PL"/>
              <a:t>Konfiguracja i uruchomienie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l-PL"/>
              <a:t>Dashboardy i wizualizacje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l-PL"/>
              <a:t>Lessons learned z produkcji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l-PL"/>
              <a:t>Podsumowanie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"/>
          <p:cNvSpPr txBox="1"/>
          <p:nvPr>
            <p:ph type="title"/>
          </p:nvPr>
        </p:nvSpPr>
        <p:spPr>
          <a:xfrm>
            <a:off x="838200" y="365125"/>
            <a:ext cx="864754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</a:pPr>
            <a:r>
              <a:rPr lang="pl-PL" sz="3600"/>
              <a:t>Dlaczego monitoring Databricks jest potrzebny?</a:t>
            </a:r>
            <a:endParaRPr/>
          </a:p>
        </p:txBody>
      </p:sp>
      <p:grpSp>
        <p:nvGrpSpPr>
          <p:cNvPr id="159" name="Google Shape;159;p4"/>
          <p:cNvGrpSpPr/>
          <p:nvPr/>
        </p:nvGrpSpPr>
        <p:grpSpPr>
          <a:xfrm>
            <a:off x="-4081224" y="1071795"/>
            <a:ext cx="15402201" cy="5858998"/>
            <a:chOff x="-4919424" y="-753830"/>
            <a:chExt cx="15402201" cy="5858998"/>
          </a:xfrm>
        </p:grpSpPr>
        <p:sp>
          <p:nvSpPr>
            <p:cNvPr id="160" name="Google Shape;160;p4"/>
            <p:cNvSpPr/>
            <p:nvPr/>
          </p:nvSpPr>
          <p:spPr>
            <a:xfrm>
              <a:off x="-4919424" y="-753830"/>
              <a:ext cx="5858998" cy="5858998"/>
            </a:xfrm>
            <a:prstGeom prst="blockArc">
              <a:avLst>
                <a:gd fmla="val 18900000" name="adj1"/>
                <a:gd fmla="val 2700000" name="adj2"/>
                <a:gd fmla="val 369" name="adj3"/>
              </a:avLst>
            </a:prstGeom>
            <a:noFill/>
            <a:ln cap="flat" cmpd="sng" w="19050">
              <a:solidFill>
                <a:srgbClr val="0C9ED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518927" y="341251"/>
              <a:ext cx="9963850" cy="669409"/>
            </a:xfrm>
            <a:prstGeom prst="rect">
              <a:avLst/>
            </a:prstGeom>
            <a:gradFill>
              <a:gsLst>
                <a:gs pos="0">
                  <a:srgbClr val="9BB29C"/>
                </a:gs>
                <a:gs pos="50000">
                  <a:srgbClr val="8DA78F"/>
                </a:gs>
                <a:gs pos="100000">
                  <a:srgbClr val="799A7A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4"/>
            <p:cNvSpPr txBox="1"/>
            <p:nvPr/>
          </p:nvSpPr>
          <p:spPr>
            <a:xfrm>
              <a:off x="518927" y="341251"/>
              <a:ext cx="9963850" cy="6694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531325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pl-PL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Koszty pod kontrolą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•"/>
              </a:pPr>
              <a:r>
                <a:rPr b="0" i="0" lang="pl-PL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Klastry mogą generować wysokie koszty, jeśli nie są monitorowane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73643" y="250854"/>
              <a:ext cx="836762" cy="836762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1"/>
                </a:gs>
              </a:gsLst>
              <a:lin ang="5400000" scaled="0"/>
            </a:gradFill>
            <a:ln cap="flat" cmpd="sng" w="12700">
              <a:solidFill>
                <a:srgbClr val="176B2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875812" y="1338819"/>
              <a:ext cx="9580062" cy="669409"/>
            </a:xfrm>
            <a:prstGeom prst="rect">
              <a:avLst/>
            </a:prstGeom>
            <a:gradFill>
              <a:gsLst>
                <a:gs pos="0">
                  <a:srgbClr val="9BC3A8"/>
                </a:gs>
                <a:gs pos="50000">
                  <a:srgbClr val="8DB79C"/>
                </a:gs>
                <a:gs pos="100000">
                  <a:srgbClr val="78B08C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4"/>
            <p:cNvSpPr txBox="1"/>
            <p:nvPr/>
          </p:nvSpPr>
          <p:spPr>
            <a:xfrm>
              <a:off x="875812" y="1338819"/>
              <a:ext cx="9580062" cy="6694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531325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pl-PL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Wydajność procesów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•"/>
              </a:pPr>
              <a:r>
                <a:rPr b="0" i="0" lang="pl-PL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Bez wglądu w joby trudno wychwycić nieefektywne lub długo działające zadania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457431" y="1255143"/>
              <a:ext cx="836762" cy="836762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1"/>
                </a:gs>
              </a:gsLst>
              <a:lin ang="5400000" scaled="0"/>
            </a:gradFill>
            <a:ln cap="flat" cmpd="sng" w="12700">
              <a:solidFill>
                <a:srgbClr val="168B5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875812" y="2343108"/>
              <a:ext cx="9580062" cy="669409"/>
            </a:xfrm>
            <a:prstGeom prst="rect">
              <a:avLst/>
            </a:prstGeom>
            <a:gradFill>
              <a:gsLst>
                <a:gs pos="0">
                  <a:srgbClr val="9AD9CE"/>
                </a:gs>
                <a:gs pos="50000">
                  <a:srgbClr val="8DCEC3"/>
                </a:gs>
                <a:gs pos="100000">
                  <a:srgbClr val="78CCB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4"/>
            <p:cNvSpPr txBox="1"/>
            <p:nvPr/>
          </p:nvSpPr>
          <p:spPr>
            <a:xfrm>
              <a:off x="875812" y="2343108"/>
              <a:ext cx="9580062" cy="6694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531325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pl-PL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Audyt i bezpieczeństwo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•"/>
              </a:pPr>
              <a:r>
                <a:rPr b="0" i="0" lang="pl-PL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Brak centralnego źródła prawdy utrudnia śledzenie aktywności użytkowników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457431" y="2259432"/>
              <a:ext cx="836762" cy="836762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1"/>
                </a:gs>
              </a:gsLst>
              <a:lin ang="5400000" scaled="0"/>
            </a:gradFill>
            <a:ln cap="flat" cmpd="sng" w="12700">
              <a:solidFill>
                <a:srgbClr val="13AE9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492024" y="3347397"/>
              <a:ext cx="9963850" cy="669409"/>
            </a:xfrm>
            <a:prstGeom prst="rect">
              <a:avLst/>
            </a:prstGeom>
            <a:gradFill>
              <a:gsLst>
                <a:gs pos="0">
                  <a:srgbClr val="9ACEF4"/>
                </a:gs>
                <a:gs pos="50000">
                  <a:srgbClr val="8DC3EA"/>
                </a:gs>
                <a:gs pos="100000">
                  <a:srgbClr val="78BDE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4"/>
            <p:cNvSpPr txBox="1"/>
            <p:nvPr/>
          </p:nvSpPr>
          <p:spPr>
            <a:xfrm>
              <a:off x="492024" y="3347397"/>
              <a:ext cx="9963850" cy="6694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531325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pl-PL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Zarządzanie zasobami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•"/>
              </a:pPr>
              <a:r>
                <a:rPr b="0" i="0" lang="pl-PL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Bez monitoringu łatwo przeoczyć nieużywane lub źle dobrane klastry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73643" y="3263721"/>
              <a:ext cx="836762" cy="836762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1"/>
                </a:gs>
              </a:gsLst>
              <a:lin ang="5400000" scaled="0"/>
            </a:gradFill>
            <a:ln cap="flat" cmpd="sng" w="12700">
              <a:solidFill>
                <a:srgbClr val="0C9ED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3" name="Google Shape;17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336" y="2138081"/>
            <a:ext cx="676835" cy="676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2771" y="3127372"/>
            <a:ext cx="676800" cy="6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34807" y="4219575"/>
            <a:ext cx="552728" cy="552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95362" y="5187706"/>
            <a:ext cx="676800" cy="6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"/>
          <p:cNvSpPr txBox="1"/>
          <p:nvPr>
            <p:ph type="title"/>
          </p:nvPr>
        </p:nvSpPr>
        <p:spPr>
          <a:xfrm>
            <a:off x="838200" y="365125"/>
            <a:ext cx="864754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</a:pPr>
            <a:r>
              <a:rPr lang="pl-PL" sz="3600"/>
              <a:t>Czym jest Overwatch?</a:t>
            </a:r>
            <a:endParaRPr/>
          </a:p>
        </p:txBody>
      </p:sp>
      <p:grpSp>
        <p:nvGrpSpPr>
          <p:cNvPr id="183" name="Google Shape;183;p5"/>
          <p:cNvGrpSpPr/>
          <p:nvPr/>
        </p:nvGrpSpPr>
        <p:grpSpPr>
          <a:xfrm>
            <a:off x="-4081224" y="1071795"/>
            <a:ext cx="15402201" cy="5858998"/>
            <a:chOff x="-4919424" y="-753830"/>
            <a:chExt cx="15402201" cy="5858998"/>
          </a:xfrm>
        </p:grpSpPr>
        <p:sp>
          <p:nvSpPr>
            <p:cNvPr id="184" name="Google Shape;184;p5"/>
            <p:cNvSpPr/>
            <p:nvPr/>
          </p:nvSpPr>
          <p:spPr>
            <a:xfrm>
              <a:off x="-4919424" y="-753830"/>
              <a:ext cx="5858998" cy="5858998"/>
            </a:xfrm>
            <a:prstGeom prst="blockArc">
              <a:avLst>
                <a:gd fmla="val 18900000" name="adj1"/>
                <a:gd fmla="val 2700000" name="adj2"/>
                <a:gd fmla="val 369" name="adj3"/>
              </a:avLst>
            </a:prstGeom>
            <a:noFill/>
            <a:ln cap="flat" cmpd="sng" w="19050">
              <a:solidFill>
                <a:srgbClr val="0C9ED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518927" y="341251"/>
              <a:ext cx="9963850" cy="669409"/>
            </a:xfrm>
            <a:prstGeom prst="rect">
              <a:avLst/>
            </a:prstGeom>
            <a:gradFill>
              <a:gsLst>
                <a:gs pos="0">
                  <a:srgbClr val="9BB29C"/>
                </a:gs>
                <a:gs pos="50000">
                  <a:srgbClr val="8DA78F"/>
                </a:gs>
                <a:gs pos="100000">
                  <a:srgbClr val="799A7A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5"/>
            <p:cNvSpPr txBox="1"/>
            <p:nvPr/>
          </p:nvSpPr>
          <p:spPr>
            <a:xfrm>
              <a:off x="518927" y="341251"/>
              <a:ext cx="9963850" cy="6694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531325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pl-PL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Open-source pipeline od Databricks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•"/>
              </a:pPr>
              <a:r>
                <a:rPr b="0" i="0" lang="pl-PL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Udostępniany na GitHub, wspierany przez społeczność i Databricks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73643" y="250854"/>
              <a:ext cx="836762" cy="836762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1"/>
                </a:gs>
              </a:gsLst>
              <a:lin ang="5400000" scaled="0"/>
            </a:gradFill>
            <a:ln cap="flat" cmpd="sng" w="12700">
              <a:solidFill>
                <a:srgbClr val="176B2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875812" y="1338819"/>
              <a:ext cx="9580062" cy="669409"/>
            </a:xfrm>
            <a:prstGeom prst="rect">
              <a:avLst/>
            </a:prstGeom>
            <a:gradFill>
              <a:gsLst>
                <a:gs pos="0">
                  <a:srgbClr val="9BC3A8"/>
                </a:gs>
                <a:gs pos="50000">
                  <a:srgbClr val="8DB79C"/>
                </a:gs>
                <a:gs pos="100000">
                  <a:srgbClr val="78B08C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5"/>
            <p:cNvSpPr txBox="1"/>
            <p:nvPr/>
          </p:nvSpPr>
          <p:spPr>
            <a:xfrm>
              <a:off x="875812" y="1338819"/>
              <a:ext cx="9580062" cy="6694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531325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pl-PL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Zbiera logi, metryki i metadane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•"/>
              </a:pPr>
              <a:r>
                <a:rPr b="0" i="0" lang="pl-PL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Z różnych źródeł – API, audit logs, workspace metadata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457431" y="1255143"/>
              <a:ext cx="836762" cy="836762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1"/>
                </a:gs>
              </a:gsLst>
              <a:lin ang="5400000" scaled="0"/>
            </a:gradFill>
            <a:ln cap="flat" cmpd="sng" w="12700">
              <a:solidFill>
                <a:srgbClr val="168B5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875812" y="2343108"/>
              <a:ext cx="9580062" cy="669409"/>
            </a:xfrm>
            <a:prstGeom prst="rect">
              <a:avLst/>
            </a:prstGeom>
            <a:gradFill>
              <a:gsLst>
                <a:gs pos="0">
                  <a:srgbClr val="9AD9CE"/>
                </a:gs>
                <a:gs pos="50000">
                  <a:srgbClr val="8DCEC3"/>
                </a:gs>
                <a:gs pos="100000">
                  <a:srgbClr val="78CCB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5"/>
            <p:cNvSpPr txBox="1"/>
            <p:nvPr/>
          </p:nvSpPr>
          <p:spPr>
            <a:xfrm>
              <a:off x="875812" y="2343108"/>
              <a:ext cx="9580062" cy="6694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531325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pl-PL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Standaryzuje i zapisuje dane w Delta Tables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•"/>
              </a:pPr>
              <a:r>
                <a:rPr b="0" i="0" lang="pl-PL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Ujednolicony model danych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457431" y="2259432"/>
              <a:ext cx="836762" cy="836762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1"/>
                </a:gs>
              </a:gsLst>
              <a:lin ang="5400000" scaled="0"/>
            </a:gradFill>
            <a:ln cap="flat" cmpd="sng" w="12700">
              <a:solidFill>
                <a:srgbClr val="13AE9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492024" y="3347397"/>
              <a:ext cx="9963850" cy="669409"/>
            </a:xfrm>
            <a:prstGeom prst="rect">
              <a:avLst/>
            </a:prstGeom>
            <a:solidFill>
              <a:srgbClr val="99CC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5"/>
            <p:cNvSpPr txBox="1"/>
            <p:nvPr/>
          </p:nvSpPr>
          <p:spPr>
            <a:xfrm>
              <a:off x="492024" y="3347397"/>
              <a:ext cx="9963850" cy="6694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531325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pl-PL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Umożliwia pełny monitoring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•"/>
              </a:pPr>
              <a:r>
                <a:rPr b="0" i="0" lang="pl-PL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Koszty, wydajność, aktywność użytkowników, governance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73643" y="3263721"/>
              <a:ext cx="836762" cy="836762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1"/>
                </a:gs>
              </a:gsLst>
              <a:lin ang="5400000" scaled="0"/>
            </a:gradFill>
            <a:ln cap="flat" cmpd="sng" w="12700">
              <a:solidFill>
                <a:srgbClr val="0C9ED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5362" y="2138099"/>
            <a:ext cx="676800" cy="6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4807" y="3211253"/>
            <a:ext cx="583405" cy="583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59180" y="4219575"/>
            <a:ext cx="559032" cy="559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7255" y="5194866"/>
            <a:ext cx="624907" cy="624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"/>
          <p:cNvSpPr txBox="1"/>
          <p:nvPr>
            <p:ph type="title"/>
          </p:nvPr>
        </p:nvSpPr>
        <p:spPr>
          <a:xfrm>
            <a:off x="838200" y="365125"/>
            <a:ext cx="864754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</a:pPr>
            <a:r>
              <a:rPr lang="pl-PL" sz="3600"/>
              <a:t>Skąd Overwatch bierze dane?</a:t>
            </a:r>
            <a:endParaRPr/>
          </a:p>
        </p:txBody>
      </p:sp>
      <p:sp>
        <p:nvSpPr>
          <p:cNvPr id="207" name="Google Shape;207;p6"/>
          <p:cNvSpPr/>
          <p:nvPr/>
        </p:nvSpPr>
        <p:spPr>
          <a:xfrm rot="5400000">
            <a:off x="2985269" y="2099052"/>
            <a:ext cx="1294325" cy="1361782"/>
          </a:xfrm>
          <a:custGeom>
            <a:rect b="b" l="l" r="r" t="t"/>
            <a:pathLst>
              <a:path extrusionOk="0" h="1361782" w="1294325">
                <a:moveTo>
                  <a:pt x="0" y="0"/>
                </a:moveTo>
                <a:lnTo>
                  <a:pt x="719999" y="0"/>
                </a:lnTo>
                <a:lnTo>
                  <a:pt x="720129" y="2573"/>
                </a:lnTo>
                <a:cubicBezTo>
                  <a:pt x="752084" y="317229"/>
                  <a:pt x="986650" y="571988"/>
                  <a:pt x="1291307" y="634329"/>
                </a:cubicBezTo>
                <a:lnTo>
                  <a:pt x="1294325" y="634790"/>
                </a:lnTo>
                <a:lnTo>
                  <a:pt x="1294325" y="1361782"/>
                </a:lnTo>
                <a:lnTo>
                  <a:pt x="1289180" y="1361522"/>
                </a:lnTo>
                <a:cubicBezTo>
                  <a:pt x="611460" y="1292696"/>
                  <a:pt x="72673" y="753909"/>
                  <a:pt x="3847" y="76189"/>
                </a:cubicBezTo>
                <a:lnTo>
                  <a:pt x="0" y="0"/>
                </a:lnTo>
                <a:close/>
              </a:path>
            </a:pathLst>
          </a:custGeom>
          <a:solidFill>
            <a:srgbClr val="91A992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6"/>
          <p:cNvSpPr txBox="1"/>
          <p:nvPr/>
        </p:nvSpPr>
        <p:spPr>
          <a:xfrm>
            <a:off x="2951521" y="2132778"/>
            <a:ext cx="1361782" cy="1294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6"/>
          <p:cNvSpPr/>
          <p:nvPr/>
        </p:nvSpPr>
        <p:spPr>
          <a:xfrm rot="5400000">
            <a:off x="4552201" y="2099052"/>
            <a:ext cx="1294325" cy="1361781"/>
          </a:xfrm>
          <a:custGeom>
            <a:rect b="b" l="l" r="r" t="t"/>
            <a:pathLst>
              <a:path extrusionOk="0" h="1361781" w="1294325">
                <a:moveTo>
                  <a:pt x="0" y="1361781"/>
                </a:moveTo>
                <a:lnTo>
                  <a:pt x="3847" y="1285593"/>
                </a:lnTo>
                <a:cubicBezTo>
                  <a:pt x="72673" y="607873"/>
                  <a:pt x="611460" y="69086"/>
                  <a:pt x="1289180" y="260"/>
                </a:cubicBezTo>
                <a:lnTo>
                  <a:pt x="1294325" y="0"/>
                </a:lnTo>
                <a:lnTo>
                  <a:pt x="1294325" y="726993"/>
                </a:lnTo>
                <a:lnTo>
                  <a:pt x="1291307" y="727453"/>
                </a:lnTo>
                <a:cubicBezTo>
                  <a:pt x="986650" y="789795"/>
                  <a:pt x="752084" y="1044554"/>
                  <a:pt x="720129" y="1359209"/>
                </a:cubicBezTo>
                <a:lnTo>
                  <a:pt x="719999" y="1361781"/>
                </a:lnTo>
                <a:lnTo>
                  <a:pt x="0" y="1361781"/>
                </a:lnTo>
                <a:close/>
              </a:path>
            </a:pathLst>
          </a:custGeom>
          <a:solidFill>
            <a:srgbClr val="85B696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6"/>
          <p:cNvSpPr/>
          <p:nvPr/>
        </p:nvSpPr>
        <p:spPr>
          <a:xfrm rot="10800000">
            <a:off x="5162048" y="3575417"/>
            <a:ext cx="1436412" cy="1368956"/>
          </a:xfrm>
          <a:custGeom>
            <a:rect b="b" l="l" r="r" t="t"/>
            <a:pathLst>
              <a:path extrusionOk="0" h="1368956" w="1436412">
                <a:moveTo>
                  <a:pt x="0" y="720000"/>
                </a:moveTo>
                <a:lnTo>
                  <a:pt x="0" y="0"/>
                </a:lnTo>
                <a:cubicBezTo>
                  <a:pt x="745584" y="0"/>
                  <a:pt x="1358823" y="566640"/>
                  <a:pt x="1432565" y="1292768"/>
                </a:cubicBezTo>
                <a:lnTo>
                  <a:pt x="1436412" y="1368956"/>
                </a:lnTo>
                <a:lnTo>
                  <a:pt x="716413" y="1368956"/>
                </a:lnTo>
                <a:lnTo>
                  <a:pt x="716283" y="1366384"/>
                </a:lnTo>
                <a:cubicBezTo>
                  <a:pt x="679411" y="1003320"/>
                  <a:pt x="372792" y="720000"/>
                  <a:pt x="0" y="720000"/>
                </a:cubicBezTo>
                <a:close/>
              </a:path>
            </a:pathLst>
          </a:custGeom>
          <a:solidFill>
            <a:srgbClr val="89CFC4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6"/>
          <p:cNvSpPr txBox="1"/>
          <p:nvPr/>
        </p:nvSpPr>
        <p:spPr>
          <a:xfrm rot="5400000">
            <a:off x="5195753" y="3541672"/>
            <a:ext cx="1368956" cy="1436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6"/>
          <p:cNvSpPr/>
          <p:nvPr/>
        </p:nvSpPr>
        <p:spPr>
          <a:xfrm rot="-5400000">
            <a:off x="6773984" y="3579004"/>
            <a:ext cx="1365369" cy="1365370"/>
          </a:xfrm>
          <a:custGeom>
            <a:rect b="b" l="l" r="r" t="t"/>
            <a:pathLst>
              <a:path extrusionOk="0" h="1365370" w="1365369">
                <a:moveTo>
                  <a:pt x="0" y="0"/>
                </a:moveTo>
                <a:lnTo>
                  <a:pt x="720000" y="0"/>
                </a:lnTo>
                <a:lnTo>
                  <a:pt x="720130" y="2573"/>
                </a:lnTo>
                <a:cubicBezTo>
                  <a:pt x="754543" y="341433"/>
                  <a:pt x="1023937" y="610827"/>
                  <a:pt x="1362797" y="645240"/>
                </a:cubicBezTo>
                <a:lnTo>
                  <a:pt x="1365369" y="645370"/>
                </a:lnTo>
                <a:lnTo>
                  <a:pt x="1365369" y="1365370"/>
                </a:lnTo>
                <a:lnTo>
                  <a:pt x="1289181" y="1361522"/>
                </a:lnTo>
                <a:cubicBezTo>
                  <a:pt x="611461" y="1292696"/>
                  <a:pt x="72674" y="753909"/>
                  <a:pt x="3848" y="76189"/>
                </a:cubicBezTo>
                <a:lnTo>
                  <a:pt x="0" y="0"/>
                </a:lnTo>
                <a:close/>
              </a:path>
            </a:pathLst>
          </a:custGeom>
          <a:solidFill>
            <a:srgbClr val="99CCF2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6"/>
          <p:cNvSpPr/>
          <p:nvPr/>
        </p:nvSpPr>
        <p:spPr>
          <a:xfrm rot="10800000">
            <a:off x="7447186" y="2068064"/>
            <a:ext cx="1365369" cy="1365370"/>
          </a:xfrm>
          <a:custGeom>
            <a:rect b="b" l="l" r="r" t="t"/>
            <a:pathLst>
              <a:path extrusionOk="0" h="1365370" w="1365369">
                <a:moveTo>
                  <a:pt x="0" y="1365370"/>
                </a:moveTo>
                <a:lnTo>
                  <a:pt x="0" y="645370"/>
                </a:lnTo>
                <a:lnTo>
                  <a:pt x="2573" y="645240"/>
                </a:lnTo>
                <a:cubicBezTo>
                  <a:pt x="341433" y="610827"/>
                  <a:pt x="610826" y="341433"/>
                  <a:pt x="645240" y="2573"/>
                </a:cubicBezTo>
                <a:lnTo>
                  <a:pt x="645370" y="0"/>
                </a:lnTo>
                <a:lnTo>
                  <a:pt x="1365369" y="0"/>
                </a:lnTo>
                <a:lnTo>
                  <a:pt x="1361522" y="76189"/>
                </a:lnTo>
                <a:cubicBezTo>
                  <a:pt x="1292696" y="753909"/>
                  <a:pt x="753909" y="1292696"/>
                  <a:pt x="76189" y="1361522"/>
                </a:cubicBezTo>
                <a:lnTo>
                  <a:pt x="0" y="1365370"/>
                </a:lnTo>
                <a:close/>
              </a:path>
            </a:pathLst>
          </a:custGeom>
          <a:solidFill>
            <a:srgbClr val="63B1EB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6"/>
          <p:cNvSpPr txBox="1"/>
          <p:nvPr/>
        </p:nvSpPr>
        <p:spPr>
          <a:xfrm rot="5400000">
            <a:off x="7447174" y="2068050"/>
            <a:ext cx="1365370" cy="1365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6"/>
          <p:cNvSpPr txBox="1"/>
          <p:nvPr/>
        </p:nvSpPr>
        <p:spPr>
          <a:xfrm>
            <a:off x="325396" y="1693010"/>
            <a:ext cx="350574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l-PL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Databricks REST API</a:t>
            </a:r>
            <a:r>
              <a:rPr b="0" i="0" lang="pl-PL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l-PL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dane o jobach, klastrach, użytkownikach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6"/>
          <p:cNvSpPr txBox="1"/>
          <p:nvPr/>
        </p:nvSpPr>
        <p:spPr>
          <a:xfrm>
            <a:off x="8969372" y="1985397"/>
            <a:ext cx="2701511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l-PL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 Infrastructure Logs</a:t>
            </a:r>
            <a:r>
              <a:rPr b="0" i="0" lang="pl-PL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(opcjonalnie)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l-PL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logi z Azure/AWS/GCP dla pełnego obrazu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6"/>
          <p:cNvSpPr txBox="1"/>
          <p:nvPr/>
        </p:nvSpPr>
        <p:spPr>
          <a:xfrm>
            <a:off x="7558982" y="4762802"/>
            <a:ext cx="3767109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l-PL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Workspace Metadata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l-PL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informacje o użytkownikach, grupach, bibliotekach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6"/>
          <p:cNvSpPr txBox="1"/>
          <p:nvPr/>
        </p:nvSpPr>
        <p:spPr>
          <a:xfrm>
            <a:off x="4935493" y="1497063"/>
            <a:ext cx="3676980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l-PL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Audit logs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l-PL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szczegółowe informacje o akcjach użytkowników (kto, co, kiedy)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6"/>
          <p:cNvSpPr txBox="1"/>
          <p:nvPr/>
        </p:nvSpPr>
        <p:spPr>
          <a:xfrm>
            <a:off x="1714056" y="4364771"/>
            <a:ext cx="3563967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l-PL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Cluster Events &amp; Job Metadata – </a:t>
            </a:r>
            <a:r>
              <a:rPr b="0" i="0" lang="pl-PL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zdarzenia związane z klastrami (tworzenie, usuwanie, skalowanie), parametry jobów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46598" y="4037082"/>
            <a:ext cx="504000" cy="50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braz zawierający czarne, ciemność&#10;&#10;Zawartość wygenerowana przez AI może być niepoprawna." id="221" name="Google Shape;22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41175" y="2425167"/>
            <a:ext cx="584775" cy="5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57626" y="2453923"/>
            <a:ext cx="608692" cy="608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63990" y="2455372"/>
            <a:ext cx="607243" cy="607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25076" y="4037082"/>
            <a:ext cx="608400" cy="60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7"/>
          <p:cNvSpPr txBox="1"/>
          <p:nvPr>
            <p:ph type="title"/>
          </p:nvPr>
        </p:nvSpPr>
        <p:spPr>
          <a:xfrm>
            <a:off x="838200" y="365125"/>
            <a:ext cx="864754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</a:pPr>
            <a:r>
              <a:rPr lang="pl-PL" sz="3600"/>
              <a:t>Jakie problemy rozwiązuje Overwatch?</a:t>
            </a:r>
            <a:endParaRPr/>
          </a:p>
        </p:txBody>
      </p:sp>
      <p:grpSp>
        <p:nvGrpSpPr>
          <p:cNvPr id="231" name="Google Shape;231;p7"/>
          <p:cNvGrpSpPr/>
          <p:nvPr/>
        </p:nvGrpSpPr>
        <p:grpSpPr>
          <a:xfrm>
            <a:off x="838200" y="1874594"/>
            <a:ext cx="10515600" cy="4253400"/>
            <a:chOff x="0" y="48969"/>
            <a:chExt cx="10515600" cy="4253400"/>
          </a:xfrm>
        </p:grpSpPr>
        <p:sp>
          <p:nvSpPr>
            <p:cNvPr id="232" name="Google Shape;232;p7"/>
            <p:cNvSpPr/>
            <p:nvPr/>
          </p:nvSpPr>
          <p:spPr>
            <a:xfrm>
              <a:off x="0" y="48969"/>
              <a:ext cx="10515600" cy="5148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BB29C"/>
                </a:gs>
                <a:gs pos="50000">
                  <a:srgbClr val="8DA78F"/>
                </a:gs>
                <a:gs pos="100000">
                  <a:srgbClr val="799A7A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7"/>
            <p:cNvSpPr txBox="1"/>
            <p:nvPr/>
          </p:nvSpPr>
          <p:spPr>
            <a:xfrm>
              <a:off x="25130" y="74099"/>
              <a:ext cx="10465340" cy="4645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b="0" i="0" lang="pl-PL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💸</a:t>
              </a:r>
              <a:r>
                <a:rPr b="1" i="0" lang="pl-PL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Optymalizacja kosztów</a:t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0" y="563769"/>
              <a:ext cx="10515600" cy="548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7"/>
            <p:cNvSpPr txBox="1"/>
            <p:nvPr/>
          </p:nvSpPr>
          <p:spPr>
            <a:xfrm>
              <a:off x="0" y="563769"/>
              <a:ext cx="10515600" cy="548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5400" lIns="333850" spcFirstLastPara="1" rIns="142225" wrap="square" tIns="2540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b="0" i="0" lang="pl-PL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Identyfikacja najdroższych jobów i klastrów.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32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b="0" i="0" lang="pl-PL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Analiza trendów kosztów i eliminacja nieefektywności.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7"/>
            <p:cNvSpPr/>
            <p:nvPr/>
          </p:nvSpPr>
          <p:spPr>
            <a:xfrm>
              <a:off x="0" y="1112319"/>
              <a:ext cx="10515600" cy="5148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BC3A8"/>
                </a:gs>
                <a:gs pos="50000">
                  <a:srgbClr val="8DB79C"/>
                </a:gs>
                <a:gs pos="100000">
                  <a:srgbClr val="78B08C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7"/>
            <p:cNvSpPr txBox="1"/>
            <p:nvPr/>
          </p:nvSpPr>
          <p:spPr>
            <a:xfrm>
              <a:off x="25130" y="1137449"/>
              <a:ext cx="10465340" cy="4645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b="0" i="0" lang="pl-PL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⚡</a:t>
              </a:r>
              <a:r>
                <a:rPr b="1" i="0" lang="pl-PL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Wydajność i stabilność</a:t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0" y="1627119"/>
              <a:ext cx="10515600" cy="548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7"/>
            <p:cNvSpPr txBox="1"/>
            <p:nvPr/>
          </p:nvSpPr>
          <p:spPr>
            <a:xfrm>
              <a:off x="0" y="1627119"/>
              <a:ext cx="10515600" cy="548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5400" lIns="333850" spcFirstLastPara="1" rIns="142225" wrap="square" tIns="2540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b="0" i="0" lang="pl-PL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Szybka identyfikacja jobów z błędami lub długim czasem wykonania.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32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b="0" i="0" lang="pl-PL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Analiza retry loops i bottlenecków.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7"/>
            <p:cNvSpPr/>
            <p:nvPr/>
          </p:nvSpPr>
          <p:spPr>
            <a:xfrm>
              <a:off x="0" y="2175669"/>
              <a:ext cx="10515600" cy="5148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D9CE"/>
                </a:gs>
                <a:gs pos="50000">
                  <a:srgbClr val="8DCEC3"/>
                </a:gs>
                <a:gs pos="100000">
                  <a:srgbClr val="78CCB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7"/>
            <p:cNvSpPr txBox="1"/>
            <p:nvPr/>
          </p:nvSpPr>
          <p:spPr>
            <a:xfrm>
              <a:off x="25130" y="2200799"/>
              <a:ext cx="10465340" cy="4645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b="0" i="0" lang="pl-PL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🔒</a:t>
              </a:r>
              <a:r>
                <a:rPr b="1" i="0" lang="pl-PL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Audyt i compliance</a:t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7"/>
            <p:cNvSpPr/>
            <p:nvPr/>
          </p:nvSpPr>
          <p:spPr>
            <a:xfrm>
              <a:off x="0" y="2690469"/>
              <a:ext cx="10515600" cy="548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7"/>
            <p:cNvSpPr txBox="1"/>
            <p:nvPr/>
          </p:nvSpPr>
          <p:spPr>
            <a:xfrm>
              <a:off x="0" y="2690469"/>
              <a:ext cx="10515600" cy="548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5400" lIns="333850" spcFirstLastPara="1" rIns="142225" wrap="square" tIns="2540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b="0" i="0" lang="pl-PL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Pełna historia aktywności użytkowników.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32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b="0" i="0" lang="pl-PL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Transparentność dla zespołów bezpieczeństwa i FinOps.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7"/>
            <p:cNvSpPr/>
            <p:nvPr/>
          </p:nvSpPr>
          <p:spPr>
            <a:xfrm>
              <a:off x="0" y="3239019"/>
              <a:ext cx="10515600" cy="5148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CEF4"/>
                </a:gs>
                <a:gs pos="50000">
                  <a:srgbClr val="8DC3EA"/>
                </a:gs>
                <a:gs pos="100000">
                  <a:srgbClr val="78BDE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7"/>
            <p:cNvSpPr txBox="1"/>
            <p:nvPr/>
          </p:nvSpPr>
          <p:spPr>
            <a:xfrm>
              <a:off x="25130" y="3264149"/>
              <a:ext cx="10465340" cy="4645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b="0" i="0" lang="pl-PL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🧩</a:t>
              </a:r>
              <a:r>
                <a:rPr b="1" i="0" lang="pl-PL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Capacity planning i zarządzanie zasobami</a:t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7"/>
            <p:cNvSpPr/>
            <p:nvPr/>
          </p:nvSpPr>
          <p:spPr>
            <a:xfrm>
              <a:off x="0" y="3753819"/>
              <a:ext cx="10515600" cy="548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7"/>
            <p:cNvSpPr txBox="1"/>
            <p:nvPr/>
          </p:nvSpPr>
          <p:spPr>
            <a:xfrm>
              <a:off x="0" y="3753819"/>
              <a:ext cx="10515600" cy="548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5400" lIns="333850" spcFirstLastPara="1" rIns="142225" wrap="square" tIns="2540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b="0" i="0" lang="pl-PL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Analiza wykorzystania klastrów (CPU, RAM).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32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b="0" i="0" lang="pl-PL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Pomoc w planowaniu skalowania środowiska.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8"/>
          <p:cNvSpPr txBox="1"/>
          <p:nvPr>
            <p:ph type="title"/>
          </p:nvPr>
        </p:nvSpPr>
        <p:spPr>
          <a:xfrm>
            <a:off x="838200" y="365125"/>
            <a:ext cx="864754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</a:pPr>
            <a:r>
              <a:rPr lang="pl-PL" sz="3600"/>
              <a:t>Architektura Overwatch</a:t>
            </a:r>
            <a:endParaRPr sz="3600"/>
          </a:p>
        </p:txBody>
      </p:sp>
      <p:pic>
        <p:nvPicPr>
          <p:cNvPr id="254" name="Google Shape;25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0"/>
            <a:ext cx="5026025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5" name="Google Shape;255;p8"/>
          <p:cNvGrpSpPr/>
          <p:nvPr/>
        </p:nvGrpSpPr>
        <p:grpSpPr>
          <a:xfrm>
            <a:off x="759381" y="1303249"/>
            <a:ext cx="5603712" cy="4964707"/>
            <a:chOff x="0" y="2350"/>
            <a:chExt cx="5603712" cy="4964707"/>
          </a:xfrm>
        </p:grpSpPr>
        <p:sp>
          <p:nvSpPr>
            <p:cNvPr id="256" name="Google Shape;256;p8"/>
            <p:cNvSpPr/>
            <p:nvPr/>
          </p:nvSpPr>
          <p:spPr>
            <a:xfrm>
              <a:off x="0" y="4390771"/>
              <a:ext cx="5603712" cy="576286"/>
            </a:xfrm>
            <a:prstGeom prst="rect">
              <a:avLst/>
            </a:prstGeom>
            <a:gradFill>
              <a:gsLst>
                <a:gs pos="0">
                  <a:srgbClr val="9BB29C"/>
                </a:gs>
                <a:gs pos="50000">
                  <a:srgbClr val="8DA78F"/>
                </a:gs>
                <a:gs pos="100000">
                  <a:srgbClr val="799A7A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8"/>
            <p:cNvSpPr txBox="1"/>
            <p:nvPr/>
          </p:nvSpPr>
          <p:spPr>
            <a:xfrm>
              <a:off x="0" y="4390771"/>
              <a:ext cx="5603712" cy="5762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b="0" i="0" lang="pl-PL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Analitycy wykonują zapytania i raporty na danych</a:t>
              </a:r>
              <a:endPara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8"/>
            <p:cNvSpPr/>
            <p:nvPr/>
          </p:nvSpPr>
          <p:spPr>
            <a:xfrm rot="10800000">
              <a:off x="0" y="3513087"/>
              <a:ext cx="5603712" cy="886328"/>
            </a:xfrm>
            <a:prstGeom prst="up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gradFill>
              <a:gsLst>
                <a:gs pos="0">
                  <a:srgbClr val="9BBCA1"/>
                </a:gs>
                <a:gs pos="50000">
                  <a:srgbClr val="8DB094"/>
                </a:gs>
                <a:gs pos="100000">
                  <a:srgbClr val="79A78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8"/>
            <p:cNvSpPr txBox="1"/>
            <p:nvPr/>
          </p:nvSpPr>
          <p:spPr>
            <a:xfrm>
              <a:off x="0" y="3513087"/>
              <a:ext cx="5603712" cy="5759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b="0" i="0" lang="pl-PL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Dane trafiają do dedykowanego globalnego storage</a:t>
              </a:r>
              <a:endPara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8"/>
            <p:cNvSpPr/>
            <p:nvPr/>
          </p:nvSpPr>
          <p:spPr>
            <a:xfrm rot="10800000">
              <a:off x="0" y="2635403"/>
              <a:ext cx="5603712" cy="886328"/>
            </a:xfrm>
            <a:prstGeom prst="up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gradFill>
              <a:gsLst>
                <a:gs pos="0">
                  <a:srgbClr val="9BC7AC"/>
                </a:gs>
                <a:gs pos="50000">
                  <a:srgbClr val="8DBCA0"/>
                </a:gs>
                <a:gs pos="100000">
                  <a:srgbClr val="78B592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8"/>
            <p:cNvSpPr txBox="1"/>
            <p:nvPr/>
          </p:nvSpPr>
          <p:spPr>
            <a:xfrm>
              <a:off x="0" y="2635403"/>
              <a:ext cx="5603712" cy="5759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b="0" i="0" lang="pl-PL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Dane są przetwarzane do postaci Bronze -&gt; Silver -&gt; Gold</a:t>
              </a:r>
              <a:endPara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8"/>
            <p:cNvSpPr/>
            <p:nvPr/>
          </p:nvSpPr>
          <p:spPr>
            <a:xfrm rot="10800000">
              <a:off x="0" y="1757719"/>
              <a:ext cx="5603712" cy="886328"/>
            </a:xfrm>
            <a:prstGeom prst="up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gradFill>
              <a:gsLst>
                <a:gs pos="0">
                  <a:srgbClr val="9AD4C4"/>
                </a:gs>
                <a:gs pos="50000">
                  <a:srgbClr val="8DCAB9"/>
                </a:gs>
                <a:gs pos="100000">
                  <a:srgbClr val="78C6B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8"/>
            <p:cNvSpPr txBox="1"/>
            <p:nvPr/>
          </p:nvSpPr>
          <p:spPr>
            <a:xfrm>
              <a:off x="0" y="1757719"/>
              <a:ext cx="5603712" cy="5759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b="0" i="0" lang="pl-PL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Overwatch Job odczytuje dane z logów i tabel systemowych</a:t>
              </a:r>
              <a:endPara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8"/>
            <p:cNvSpPr/>
            <p:nvPr/>
          </p:nvSpPr>
          <p:spPr>
            <a:xfrm rot="10800000">
              <a:off x="0" y="880034"/>
              <a:ext cx="5603712" cy="886328"/>
            </a:xfrm>
            <a:prstGeom prst="up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gradFill>
              <a:gsLst>
                <a:gs pos="0">
                  <a:srgbClr val="9ADCE3"/>
                </a:gs>
                <a:gs pos="50000">
                  <a:srgbClr val="8DD1D9"/>
                </a:gs>
                <a:gs pos="100000">
                  <a:srgbClr val="78CFD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8"/>
            <p:cNvSpPr txBox="1"/>
            <p:nvPr/>
          </p:nvSpPr>
          <p:spPr>
            <a:xfrm>
              <a:off x="0" y="880034"/>
              <a:ext cx="5603712" cy="5759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b="0" i="0" lang="pl-PL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Logi trafiają do regionalnych storage accounts</a:t>
              </a:r>
              <a:endPara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8"/>
            <p:cNvSpPr/>
            <p:nvPr/>
          </p:nvSpPr>
          <p:spPr>
            <a:xfrm rot="10800000">
              <a:off x="0" y="2350"/>
              <a:ext cx="5603712" cy="886328"/>
            </a:xfrm>
            <a:prstGeom prst="up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gradFill>
              <a:gsLst>
                <a:gs pos="0">
                  <a:srgbClr val="9ACEF4"/>
                </a:gs>
                <a:gs pos="50000">
                  <a:srgbClr val="8DC3EA"/>
                </a:gs>
                <a:gs pos="100000">
                  <a:srgbClr val="78BDE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8"/>
            <p:cNvSpPr txBox="1"/>
            <p:nvPr/>
          </p:nvSpPr>
          <p:spPr>
            <a:xfrm>
              <a:off x="0" y="2350"/>
              <a:ext cx="5603712" cy="5759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b="0" i="0" lang="pl-PL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Workspace Databricks generuje logi i udostępniają dane przez API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tyw pakietu Office">
  <a:themeElements>
    <a:clrScheme name="Pakiet 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2024-04-18T18:49:17Z</dcterms:created>
  <dc:creator>Michał Sadowski</dc:creator>
</cp:coreProperties>
</file>